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99" r:id="rId2"/>
    <p:sldId id="274" r:id="rId3"/>
    <p:sldId id="320" r:id="rId4"/>
    <p:sldId id="327" r:id="rId5"/>
    <p:sldId id="325" r:id="rId6"/>
    <p:sldId id="324" r:id="rId7"/>
    <p:sldId id="326" r:id="rId8"/>
    <p:sldId id="328" r:id="rId9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35564"/>
    <a:srgbClr val="D8AB7D"/>
    <a:srgbClr val="F0F0F0"/>
    <a:srgbClr val="2B3A4C"/>
    <a:srgbClr val="6D6E77"/>
    <a:srgbClr val="3C4858"/>
    <a:srgbClr val="EACB85"/>
    <a:srgbClr val="8D7362"/>
    <a:srgbClr val="6A5F55"/>
    <a:srgbClr val="FEFC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897" autoAdjust="0"/>
    <p:restoredTop sz="96274" autoAdjust="0"/>
  </p:normalViewPr>
  <p:slideViewPr>
    <p:cSldViewPr snapToGrid="0">
      <p:cViewPr varScale="1">
        <p:scale>
          <a:sx n="82" d="100"/>
          <a:sy n="82" d="100"/>
        </p:scale>
        <p:origin x="76" y="2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阿里巴巴普惠体" panose="00020600040101010101" pitchFamily="18" charset="-122"/>
                <a:ea typeface="阿里巴巴普惠体" panose="00020600040101010101" pitchFamily="18" charset="-122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阿里巴巴普惠体" panose="00020600040101010101" pitchFamily="18" charset="-122"/>
                <a:ea typeface="阿里巴巴普惠体" panose="00020600040101010101" pitchFamily="18" charset="-122"/>
              </a:defRPr>
            </a:lvl1pPr>
          </a:lstStyle>
          <a:p>
            <a:fld id="{03D84A1A-D9FA-4167-BEAD-5E94FFB615A8}" type="datetimeFigureOut">
              <a:rPr lang="zh-CN" altLang="en-US" smtClean="0"/>
              <a:pPr/>
              <a:t>2024/12/24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阿里巴巴普惠体" panose="00020600040101010101" pitchFamily="18" charset="-122"/>
                <a:ea typeface="阿里巴巴普惠体" panose="00020600040101010101" pitchFamily="18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阿里巴巴普惠体" panose="00020600040101010101" pitchFamily="18" charset="-122"/>
                <a:ea typeface="阿里巴巴普惠体" panose="00020600040101010101" pitchFamily="18" charset="-122"/>
              </a:defRPr>
            </a:lvl1pPr>
          </a:lstStyle>
          <a:p>
            <a:fld id="{83058F85-B7FB-41F5-BE84-03A7292789A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098634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阿里巴巴普惠体" panose="00020600040101010101" pitchFamily="18" charset="-122"/>
        <a:ea typeface="阿里巴巴普惠体" panose="00020600040101010101" pitchFamily="18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阿里巴巴普惠体" panose="00020600040101010101" pitchFamily="18" charset="-122"/>
        <a:ea typeface="阿里巴巴普惠体" panose="00020600040101010101" pitchFamily="18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阿里巴巴普惠体" panose="00020600040101010101" pitchFamily="18" charset="-122"/>
        <a:ea typeface="阿里巴巴普惠体" panose="00020600040101010101" pitchFamily="18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阿里巴巴普惠体" panose="00020600040101010101" pitchFamily="18" charset="-122"/>
        <a:ea typeface="阿里巴巴普惠体" panose="00020600040101010101" pitchFamily="18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阿里巴巴普惠体" panose="00020600040101010101" pitchFamily="18" charset="-122"/>
        <a:ea typeface="阿里巴巴普惠体" panose="00020600040101010101" pitchFamily="18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058F85-B7FB-41F5-BE84-03A7292789AF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439234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18177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>
            <a:extLst>
              <a:ext uri="{FF2B5EF4-FFF2-40B4-BE49-F238E27FC236}">
                <a16:creationId xmlns:a16="http://schemas.microsoft.com/office/drawing/2014/main" id="{75D84203-9CCF-5645-CF50-EAF78449DC61}"/>
              </a:ext>
            </a:extLst>
          </p:cNvPr>
          <p:cNvGrpSpPr/>
          <p:nvPr userDrawn="1"/>
        </p:nvGrpSpPr>
        <p:grpSpPr>
          <a:xfrm flipH="1">
            <a:off x="11508168" y="6068812"/>
            <a:ext cx="683832" cy="393406"/>
            <a:chOff x="2" y="291789"/>
            <a:chExt cx="683832" cy="393406"/>
          </a:xfrm>
        </p:grpSpPr>
        <p:grpSp>
          <p:nvGrpSpPr>
            <p:cNvPr id="14" name="组合 13">
              <a:extLst>
                <a:ext uri="{FF2B5EF4-FFF2-40B4-BE49-F238E27FC236}">
                  <a16:creationId xmlns:a16="http://schemas.microsoft.com/office/drawing/2014/main" id="{44725A40-D3F4-E0AF-5355-40DB975C0ACB}"/>
                </a:ext>
              </a:extLst>
            </p:cNvPr>
            <p:cNvGrpSpPr/>
            <p:nvPr/>
          </p:nvGrpSpPr>
          <p:grpSpPr>
            <a:xfrm>
              <a:off x="2" y="291790"/>
              <a:ext cx="445409" cy="393405"/>
              <a:chOff x="2" y="662026"/>
              <a:chExt cx="670819" cy="393405"/>
            </a:xfrm>
          </p:grpSpPr>
          <p:sp>
            <p:nvSpPr>
              <p:cNvPr id="17" name="矩形 16">
                <a:extLst>
                  <a:ext uri="{FF2B5EF4-FFF2-40B4-BE49-F238E27FC236}">
                    <a16:creationId xmlns:a16="http://schemas.microsoft.com/office/drawing/2014/main" id="{4A4A2176-592A-D4EB-E3E5-54436E811251}"/>
                  </a:ext>
                </a:extLst>
              </p:cNvPr>
              <p:cNvSpPr/>
              <p:nvPr/>
            </p:nvSpPr>
            <p:spPr>
              <a:xfrm>
                <a:off x="2" y="662026"/>
                <a:ext cx="311736" cy="393405"/>
              </a:xfrm>
              <a:prstGeom prst="rect">
                <a:avLst/>
              </a:prstGeom>
              <a:solidFill>
                <a:srgbClr val="535564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" name="矩形 17">
                <a:extLst>
                  <a:ext uri="{FF2B5EF4-FFF2-40B4-BE49-F238E27FC236}">
                    <a16:creationId xmlns:a16="http://schemas.microsoft.com/office/drawing/2014/main" id="{388DD1AC-0391-FD31-07CD-7D154DF8390D}"/>
                  </a:ext>
                </a:extLst>
              </p:cNvPr>
              <p:cNvSpPr/>
              <p:nvPr/>
            </p:nvSpPr>
            <p:spPr>
              <a:xfrm>
                <a:off x="359085" y="662026"/>
                <a:ext cx="311736" cy="393405"/>
              </a:xfrm>
              <a:prstGeom prst="rect">
                <a:avLst/>
              </a:prstGeom>
              <a:solidFill>
                <a:srgbClr val="D8AB7D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31EDCA5A-09A0-F3C1-41E1-97AE02BA84C5}"/>
                </a:ext>
              </a:extLst>
            </p:cNvPr>
            <p:cNvSpPr/>
            <p:nvPr/>
          </p:nvSpPr>
          <p:spPr>
            <a:xfrm>
              <a:off x="476848" y="291789"/>
              <a:ext cx="206986" cy="39340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677414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030428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dk1">
              <a:lumMod val="100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dk1">
              <a:lumMod val="10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dk1">
              <a:lumMod val="10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dk1">
              <a:lumMod val="10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dk1">
              <a:lumMod val="10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dk1">
              <a:lumMod val="10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5" Type="http://schemas.openxmlformats.org/officeDocument/2006/relationships/image" Target="../media/image4.png"/><Relationship Id="rId4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image" Target="../media/image4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10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image" Target="../media/image4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16.xml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image" Target="../media/image4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20.xml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6" Type="http://schemas.openxmlformats.org/officeDocument/2006/relationships/image" Target="../media/image4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2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22">
            <a:extLst>
              <a:ext uri="{FF2B5EF4-FFF2-40B4-BE49-F238E27FC236}">
                <a16:creationId xmlns:a16="http://schemas.microsoft.com/office/drawing/2014/main" id="{2E88E8B1-93C5-6642-94EF-163ADEF663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1"/>
            <a:ext cx="12192000" cy="6858000"/>
          </a:xfrm>
          <a:prstGeom prst="rect">
            <a:avLst/>
          </a:prstGeom>
        </p:spPr>
      </p:pic>
      <p:grpSp>
        <p:nvGrpSpPr>
          <p:cNvPr id="26" name="组合 25">
            <a:extLst>
              <a:ext uri="{FF2B5EF4-FFF2-40B4-BE49-F238E27FC236}">
                <a16:creationId xmlns:a16="http://schemas.microsoft.com/office/drawing/2014/main" id="{AF8E53D6-736B-79E0-0187-1520F69A92B7}"/>
              </a:ext>
            </a:extLst>
          </p:cNvPr>
          <p:cNvGrpSpPr/>
          <p:nvPr/>
        </p:nvGrpSpPr>
        <p:grpSpPr>
          <a:xfrm>
            <a:off x="0" y="-129121"/>
            <a:ext cx="3101458" cy="6490860"/>
            <a:chOff x="338859" y="-1363040"/>
            <a:chExt cx="2731479" cy="5716550"/>
          </a:xfrm>
        </p:grpSpPr>
        <p:sp>
          <p:nvSpPr>
            <p:cNvPr id="28" name="文本框 27">
              <a:extLst>
                <a:ext uri="{FF2B5EF4-FFF2-40B4-BE49-F238E27FC236}">
                  <a16:creationId xmlns:a16="http://schemas.microsoft.com/office/drawing/2014/main" id="{8934AAAD-8282-368F-0BC5-CDC411CA4682}"/>
                </a:ext>
              </a:extLst>
            </p:cNvPr>
            <p:cNvSpPr txBox="1"/>
            <p:nvPr/>
          </p:nvSpPr>
          <p:spPr>
            <a:xfrm>
              <a:off x="338859" y="-1363040"/>
              <a:ext cx="162694" cy="3579701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lnSpc>
                  <a:spcPct val="130000"/>
                </a:lnSpc>
              </a:pPr>
              <a:endParaRPr lang="zh-CN" altLang="en-US" sz="22000" spc="300" dirty="0">
                <a:solidFill>
                  <a:schemeClr val="bg1"/>
                </a:solidFill>
                <a:effectLst>
                  <a:outerShdw blurRad="12700" dist="25400" dir="2700000" algn="tl" rotWithShape="0">
                    <a:prstClr val="black">
                      <a:alpha val="14000"/>
                    </a:prstClr>
                  </a:outerShdw>
                </a:effectLst>
                <a:latin typeface="演示夏行楷" panose="00000500000000000000" pitchFamily="2" charset="-122"/>
                <a:ea typeface="演示夏行楷" panose="00000500000000000000" pitchFamily="2" charset="-122"/>
              </a:endParaRPr>
            </a:p>
          </p:txBody>
        </p:sp>
        <p:sp>
          <p:nvSpPr>
            <p:cNvPr id="29" name="文本框 28">
              <a:extLst>
                <a:ext uri="{FF2B5EF4-FFF2-40B4-BE49-F238E27FC236}">
                  <a16:creationId xmlns:a16="http://schemas.microsoft.com/office/drawing/2014/main" id="{5FF91D06-384C-6218-743E-8D14F2825DEB}"/>
                </a:ext>
              </a:extLst>
            </p:cNvPr>
            <p:cNvSpPr txBox="1"/>
            <p:nvPr/>
          </p:nvSpPr>
          <p:spPr>
            <a:xfrm>
              <a:off x="2690178" y="-719570"/>
              <a:ext cx="162694" cy="305491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lnSpc>
                  <a:spcPct val="130000"/>
                </a:lnSpc>
              </a:pPr>
              <a:endParaRPr lang="zh-CN" altLang="en-US" sz="18700" spc="300" dirty="0">
                <a:solidFill>
                  <a:schemeClr val="bg1"/>
                </a:solidFill>
                <a:effectLst>
                  <a:outerShdw blurRad="12700" dist="25400" dir="2700000" algn="tl" rotWithShape="0">
                    <a:prstClr val="black">
                      <a:alpha val="14000"/>
                    </a:prstClr>
                  </a:outerShdw>
                </a:effectLst>
                <a:latin typeface="演示夏行楷" panose="00000500000000000000" pitchFamily="2" charset="-122"/>
                <a:ea typeface="演示夏行楷" panose="00000500000000000000" pitchFamily="2" charset="-122"/>
              </a:endParaRPr>
            </a:p>
          </p:txBody>
        </p:sp>
        <p:sp>
          <p:nvSpPr>
            <p:cNvPr id="5" name="文本框 4">
              <a:extLst>
                <a:ext uri="{FF2B5EF4-FFF2-40B4-BE49-F238E27FC236}">
                  <a16:creationId xmlns:a16="http://schemas.microsoft.com/office/drawing/2014/main" id="{18236204-E5B0-E401-8CE2-A0AA0FA45F27}"/>
                </a:ext>
              </a:extLst>
            </p:cNvPr>
            <p:cNvSpPr txBox="1"/>
            <p:nvPr/>
          </p:nvSpPr>
          <p:spPr>
            <a:xfrm>
              <a:off x="1656607" y="600864"/>
              <a:ext cx="162694" cy="305491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lnSpc>
                  <a:spcPct val="130000"/>
                </a:lnSpc>
              </a:pPr>
              <a:endParaRPr lang="zh-CN" altLang="en-US" sz="18700" spc="300" dirty="0">
                <a:solidFill>
                  <a:schemeClr val="bg1"/>
                </a:solidFill>
                <a:effectLst>
                  <a:outerShdw blurRad="12700" dist="25400" dir="2700000" algn="tl" rotWithShape="0">
                    <a:prstClr val="black">
                      <a:alpha val="14000"/>
                    </a:prstClr>
                  </a:outerShdw>
                </a:effectLst>
                <a:latin typeface="演示夏行楷" panose="00000500000000000000" pitchFamily="2" charset="-122"/>
                <a:ea typeface="演示夏行楷" panose="00000500000000000000" pitchFamily="2" charset="-122"/>
              </a:endParaRPr>
            </a:p>
          </p:txBody>
        </p:sp>
        <p:sp>
          <p:nvSpPr>
            <p:cNvPr id="9" name="文本框 8">
              <a:extLst>
                <a:ext uri="{FF2B5EF4-FFF2-40B4-BE49-F238E27FC236}">
                  <a16:creationId xmlns:a16="http://schemas.microsoft.com/office/drawing/2014/main" id="{DCC8B065-AD0C-7A53-7F16-D7706AFA588B}"/>
                </a:ext>
              </a:extLst>
            </p:cNvPr>
            <p:cNvSpPr txBox="1"/>
            <p:nvPr/>
          </p:nvSpPr>
          <p:spPr>
            <a:xfrm>
              <a:off x="2907644" y="264947"/>
              <a:ext cx="162694" cy="408856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lnSpc>
                  <a:spcPct val="130000"/>
                </a:lnSpc>
              </a:pPr>
              <a:endParaRPr lang="zh-CN" altLang="en-US" sz="25200" spc="300" dirty="0">
                <a:solidFill>
                  <a:schemeClr val="bg1"/>
                </a:solidFill>
                <a:effectLst>
                  <a:outerShdw blurRad="12700" dist="25400" dir="2700000" algn="tl" rotWithShape="0">
                    <a:prstClr val="black">
                      <a:alpha val="14000"/>
                    </a:prstClr>
                  </a:outerShdw>
                </a:effectLst>
                <a:latin typeface="演示夏行楷" panose="00000500000000000000" pitchFamily="2" charset="-122"/>
                <a:ea typeface="演示夏行楷" panose="00000500000000000000" pitchFamily="2" charset="-122"/>
              </a:endParaRPr>
            </a:p>
          </p:txBody>
        </p:sp>
      </p:grpSp>
      <p:sp>
        <p:nvSpPr>
          <p:cNvPr id="13" name="矩形: 圆角 12">
            <a:extLst>
              <a:ext uri="{FF2B5EF4-FFF2-40B4-BE49-F238E27FC236}">
                <a16:creationId xmlns:a16="http://schemas.microsoft.com/office/drawing/2014/main" id="{5170259F-8B86-0EAA-7126-17EAF46EFE00}"/>
              </a:ext>
            </a:extLst>
          </p:cNvPr>
          <p:cNvSpPr/>
          <p:nvPr/>
        </p:nvSpPr>
        <p:spPr>
          <a:xfrm>
            <a:off x="3163649" y="1979142"/>
            <a:ext cx="8422762" cy="788552"/>
          </a:xfrm>
          <a:prstGeom prst="roundRect">
            <a:avLst>
              <a:gd name="adj" fmla="val 0"/>
            </a:avLst>
          </a:prstGeom>
          <a:noFill/>
          <a:ln w="254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dist"/>
            <a:r>
              <a:rPr lang="zh-CN" altLang="en-US" sz="4800" dirty="0"/>
              <a:t>新时代中国现代化出版从业者核心素养的演变与提升 </a:t>
            </a:r>
            <a:endParaRPr lang="zh-CN" altLang="en-US" sz="4800" b="1" spc="600" dirty="0">
              <a:solidFill>
                <a:schemeClr val="bg1"/>
              </a:solidFill>
              <a:latin typeface="+mj-ea"/>
              <a:ea typeface="+mj-ea"/>
              <a:cs typeface="字魂105号-简雅黑" panose="00000500000000000000" pitchFamily="2" charset="-122"/>
            </a:endParaRPr>
          </a:p>
        </p:txBody>
      </p:sp>
      <p:grpSp>
        <p:nvGrpSpPr>
          <p:cNvPr id="21" name="组合 20">
            <a:extLst>
              <a:ext uri="{FF2B5EF4-FFF2-40B4-BE49-F238E27FC236}">
                <a16:creationId xmlns:a16="http://schemas.microsoft.com/office/drawing/2014/main" id="{47F6D500-A7FC-2EF6-FC9E-7DD64F7DB906}"/>
              </a:ext>
            </a:extLst>
          </p:cNvPr>
          <p:cNvGrpSpPr/>
          <p:nvPr/>
        </p:nvGrpSpPr>
        <p:grpSpPr>
          <a:xfrm>
            <a:off x="6534549" y="4212044"/>
            <a:ext cx="3860182" cy="413055"/>
            <a:chOff x="6464595" y="4848447"/>
            <a:chExt cx="3779990" cy="520720"/>
          </a:xfrm>
          <a:solidFill>
            <a:schemeClr val="bg1"/>
          </a:solidFill>
        </p:grpSpPr>
        <p:sp>
          <p:nvSpPr>
            <p:cNvPr id="22" name="矩形: 圆角 21">
              <a:extLst>
                <a:ext uri="{FF2B5EF4-FFF2-40B4-BE49-F238E27FC236}">
                  <a16:creationId xmlns:a16="http://schemas.microsoft.com/office/drawing/2014/main" id="{C71808C3-8664-9504-9C78-CDE20DDD04BE}"/>
                </a:ext>
              </a:extLst>
            </p:cNvPr>
            <p:cNvSpPr/>
            <p:nvPr/>
          </p:nvSpPr>
          <p:spPr>
            <a:xfrm>
              <a:off x="6464595" y="4848447"/>
              <a:ext cx="1802082" cy="520720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dirty="0">
                  <a:solidFill>
                    <a:schemeClr val="tx1"/>
                  </a:solidFill>
                  <a:latin typeface="+mj-ea"/>
                  <a:ea typeface="+mj-ea"/>
                </a:rPr>
                <a:t>汇报人：杨凡</a:t>
              </a:r>
            </a:p>
          </p:txBody>
        </p:sp>
        <p:sp>
          <p:nvSpPr>
            <p:cNvPr id="31" name="矩形: 圆角 30">
              <a:extLst>
                <a:ext uri="{FF2B5EF4-FFF2-40B4-BE49-F238E27FC236}">
                  <a16:creationId xmlns:a16="http://schemas.microsoft.com/office/drawing/2014/main" id="{6F2EA09A-0722-D474-6492-F08142636DAC}"/>
                </a:ext>
              </a:extLst>
            </p:cNvPr>
            <p:cNvSpPr/>
            <p:nvPr/>
          </p:nvSpPr>
          <p:spPr>
            <a:xfrm>
              <a:off x="8442503" y="4848447"/>
              <a:ext cx="1802082" cy="520720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dirty="0">
                  <a:solidFill>
                    <a:schemeClr val="tx1"/>
                  </a:solidFill>
                  <a:latin typeface="+mj-ea"/>
                  <a:ea typeface="+mj-ea"/>
                </a:rPr>
                <a:t>时间：</a:t>
              </a:r>
              <a:r>
                <a:rPr lang="en-US" altLang="zh-CN" dirty="0">
                  <a:solidFill>
                    <a:schemeClr val="tx1"/>
                  </a:solidFill>
                  <a:latin typeface="+mj-ea"/>
                  <a:ea typeface="+mj-ea"/>
                </a:rPr>
                <a:t>2024.12</a:t>
              </a:r>
              <a:endParaRPr lang="zh-CN" altLang="en-US" dirty="0">
                <a:solidFill>
                  <a:schemeClr val="tx1"/>
                </a:solidFill>
                <a:latin typeface="+mj-ea"/>
                <a:ea typeface="+mj-ea"/>
              </a:endParaRPr>
            </a:p>
          </p:txBody>
        </p:sp>
      </p:grpSp>
      <p:pic>
        <p:nvPicPr>
          <p:cNvPr id="3" name="图片 2" descr="卡通人物&#10;&#10;描述已自动生成">
            <a:extLst>
              <a:ext uri="{FF2B5EF4-FFF2-40B4-BE49-F238E27FC236}">
                <a16:creationId xmlns:a16="http://schemas.microsoft.com/office/drawing/2014/main" id="{ED3AA1D8-2041-8EA2-B838-D77AB5815A2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716" y="405857"/>
            <a:ext cx="2092778" cy="285000"/>
          </a:xfrm>
          <a:prstGeom prst="rect">
            <a:avLst/>
          </a:prstGeom>
        </p:spPr>
      </p:pic>
      <p:pic>
        <p:nvPicPr>
          <p:cNvPr id="6" name="图片 5" descr="图标&#10;&#10;描述已自动生成">
            <a:extLst>
              <a:ext uri="{FF2B5EF4-FFF2-40B4-BE49-F238E27FC236}">
                <a16:creationId xmlns:a16="http://schemas.microsoft.com/office/drawing/2014/main" id="{26150023-3149-8579-41CE-47B3751B02B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556" y="351346"/>
            <a:ext cx="390942" cy="394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33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2E5939CF-0F57-57A3-4B46-3B9F5156F4A0}"/>
              </a:ext>
            </a:extLst>
          </p:cNvPr>
          <p:cNvGrpSpPr/>
          <p:nvPr/>
        </p:nvGrpSpPr>
        <p:grpSpPr>
          <a:xfrm>
            <a:off x="2" y="226881"/>
            <a:ext cx="6548032" cy="954107"/>
            <a:chOff x="2" y="226881"/>
            <a:chExt cx="5928100" cy="954107"/>
          </a:xfrm>
        </p:grpSpPr>
        <p:grpSp>
          <p:nvGrpSpPr>
            <p:cNvPr id="3" name="组合 2">
              <a:extLst>
                <a:ext uri="{FF2B5EF4-FFF2-40B4-BE49-F238E27FC236}">
                  <a16:creationId xmlns:a16="http://schemas.microsoft.com/office/drawing/2014/main" id="{2B6AB29B-D78E-0CD6-A4A3-04C41211086F}"/>
                </a:ext>
              </a:extLst>
            </p:cNvPr>
            <p:cNvGrpSpPr/>
            <p:nvPr/>
          </p:nvGrpSpPr>
          <p:grpSpPr>
            <a:xfrm>
              <a:off x="2" y="226881"/>
              <a:ext cx="5928100" cy="954107"/>
              <a:chOff x="2" y="597117"/>
              <a:chExt cx="7162137" cy="954107"/>
            </a:xfrm>
          </p:grpSpPr>
          <p:grpSp>
            <p:nvGrpSpPr>
              <p:cNvPr id="7" name="组合 6">
                <a:extLst>
                  <a:ext uri="{FF2B5EF4-FFF2-40B4-BE49-F238E27FC236}">
                    <a16:creationId xmlns:a16="http://schemas.microsoft.com/office/drawing/2014/main" id="{AA38D02D-FA6C-4D5E-BAD6-8048E0F41C65}"/>
                  </a:ext>
                </a:extLst>
              </p:cNvPr>
              <p:cNvGrpSpPr/>
              <p:nvPr/>
            </p:nvGrpSpPr>
            <p:grpSpPr>
              <a:xfrm>
                <a:off x="2" y="662026"/>
                <a:ext cx="538129" cy="393405"/>
                <a:chOff x="2" y="662026"/>
                <a:chExt cx="670819" cy="393405"/>
              </a:xfrm>
            </p:grpSpPr>
            <p:sp>
              <p:nvSpPr>
                <p:cNvPr id="9" name="矩形 8">
                  <a:extLst>
                    <a:ext uri="{FF2B5EF4-FFF2-40B4-BE49-F238E27FC236}">
                      <a16:creationId xmlns:a16="http://schemas.microsoft.com/office/drawing/2014/main" id="{897DFE86-0AD3-FDCD-DCED-B4E9094F2DAA}"/>
                    </a:ext>
                  </a:extLst>
                </p:cNvPr>
                <p:cNvSpPr/>
                <p:nvPr/>
              </p:nvSpPr>
              <p:spPr>
                <a:xfrm>
                  <a:off x="2" y="662026"/>
                  <a:ext cx="311736" cy="393405"/>
                </a:xfrm>
                <a:prstGeom prst="rect">
                  <a:avLst/>
                </a:prstGeom>
                <a:solidFill>
                  <a:srgbClr val="535564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0" name="矩形 9">
                  <a:extLst>
                    <a:ext uri="{FF2B5EF4-FFF2-40B4-BE49-F238E27FC236}">
                      <a16:creationId xmlns:a16="http://schemas.microsoft.com/office/drawing/2014/main" id="{0C42FA88-3F46-22CF-433E-A06BDCAFEEAD}"/>
                    </a:ext>
                  </a:extLst>
                </p:cNvPr>
                <p:cNvSpPr/>
                <p:nvPr/>
              </p:nvSpPr>
              <p:spPr>
                <a:xfrm>
                  <a:off x="359085" y="662026"/>
                  <a:ext cx="311736" cy="393405"/>
                </a:xfrm>
                <a:prstGeom prst="rect">
                  <a:avLst/>
                </a:prstGeom>
                <a:solidFill>
                  <a:srgbClr val="D8AB7D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6E43ECBA-C02B-6E2D-07CA-AB74C96EAE4D}"/>
                  </a:ext>
                </a:extLst>
              </p:cNvPr>
              <p:cNvSpPr txBox="1"/>
              <p:nvPr/>
            </p:nvSpPr>
            <p:spPr>
              <a:xfrm>
                <a:off x="913456" y="597117"/>
                <a:ext cx="6248683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>
                  <a:lnSpc>
                    <a:spcPct val="100000"/>
                  </a:lnSpc>
                </a:pPr>
                <a:r>
                  <a:rPr lang="zh-CN" altLang="en-US" sz="2800" dirty="0">
                    <a:solidFill>
                      <a:schemeClr val="tx1"/>
                    </a:solidFill>
                    <a:latin typeface="+mj-ea"/>
                    <a:ea typeface="+mj-ea"/>
                  </a:rPr>
                  <a:t>出版从业者核心素养提升迫在眉睫</a:t>
                </a:r>
              </a:p>
            </p:txBody>
          </p:sp>
        </p:grpSp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63ABED55-A306-ABFA-E7C5-5E646C321D36}"/>
                </a:ext>
              </a:extLst>
            </p:cNvPr>
            <p:cNvSpPr/>
            <p:nvPr/>
          </p:nvSpPr>
          <p:spPr>
            <a:xfrm>
              <a:off x="476848" y="291789"/>
              <a:ext cx="206986" cy="39340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8" name="PA-矩形 4">
            <a:extLst>
              <a:ext uri="{FF2B5EF4-FFF2-40B4-BE49-F238E27FC236}">
                <a16:creationId xmlns:a16="http://schemas.microsoft.com/office/drawing/2014/main" id="{3E8BEEFD-E260-CCE1-688B-768B084717ED}"/>
              </a:ext>
            </a:extLst>
          </p:cNvPr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582340" y="1941953"/>
            <a:ext cx="745324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dirty="0">
                <a:solidFill>
                  <a:schemeClr val="dk1"/>
                </a:solidFill>
                <a:latin typeface="幼圆" panose="02010509060101010101" pitchFamily="49" charset="-122"/>
                <a:ea typeface="幼圆" panose="02010509060101010101" pitchFamily="49" charset="-122"/>
                <a:cs typeface="+mn-ea"/>
                <a:sym typeface="+mn-lt"/>
              </a:rPr>
              <a:t>01 </a:t>
            </a:r>
            <a:r>
              <a:rPr lang="zh-CN" altLang="en-US" sz="2400" dirty="0">
                <a:solidFill>
                  <a:schemeClr val="dk1"/>
                </a:solidFill>
                <a:latin typeface="幼圆" panose="02010509060101010101" pitchFamily="49" charset="-122"/>
                <a:ea typeface="幼圆" panose="02010509060101010101" pitchFamily="49" charset="-122"/>
                <a:cs typeface="+mn-ea"/>
                <a:sym typeface="+mn-lt"/>
              </a:rPr>
              <a:t>宏观经济的变化，需要重视出版从业者的核心素养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38B63C49-0D79-8D70-1D09-21E38543280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35580" y="300699"/>
            <a:ext cx="2771775" cy="628650"/>
          </a:xfrm>
          <a:prstGeom prst="rect">
            <a:avLst/>
          </a:prstGeom>
        </p:spPr>
      </p:pic>
      <p:sp>
        <p:nvSpPr>
          <p:cNvPr id="11" name="PA-矩形 4">
            <a:extLst>
              <a:ext uri="{FF2B5EF4-FFF2-40B4-BE49-F238E27FC236}">
                <a16:creationId xmlns:a16="http://schemas.microsoft.com/office/drawing/2014/main" id="{6DF8E5D0-CCB8-6EE4-432F-3C8E0F753E17}"/>
              </a:ext>
            </a:extLst>
          </p:cNvPr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569041" y="3244334"/>
            <a:ext cx="876832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dirty="0">
                <a:solidFill>
                  <a:schemeClr val="dk1"/>
                </a:solidFill>
                <a:latin typeface="幼圆" panose="02010509060101010101" pitchFamily="49" charset="-122"/>
                <a:ea typeface="幼圆" panose="02010509060101010101" pitchFamily="49" charset="-122"/>
                <a:cs typeface="+mn-ea"/>
                <a:sym typeface="+mn-lt"/>
              </a:rPr>
              <a:t>02 </a:t>
            </a:r>
            <a:r>
              <a:rPr lang="zh-CN" altLang="en-US" sz="2400" dirty="0">
                <a:solidFill>
                  <a:schemeClr val="dk1"/>
                </a:solidFill>
                <a:latin typeface="幼圆" panose="02010509060101010101" pitchFamily="49" charset="-122"/>
                <a:ea typeface="幼圆" panose="02010509060101010101" pitchFamily="49" charset="-122"/>
                <a:cs typeface="+mn-ea"/>
                <a:sym typeface="+mn-lt"/>
              </a:rPr>
              <a:t>行业发展，带动企业改革，需要重视从业者核心素养的提升</a:t>
            </a:r>
          </a:p>
        </p:txBody>
      </p:sp>
      <p:sp>
        <p:nvSpPr>
          <p:cNvPr id="12" name="PA-矩形 4">
            <a:extLst>
              <a:ext uri="{FF2B5EF4-FFF2-40B4-BE49-F238E27FC236}">
                <a16:creationId xmlns:a16="http://schemas.microsoft.com/office/drawing/2014/main" id="{80D97922-4397-A86A-4093-2C0D23786F3C}"/>
              </a:ext>
            </a:extLst>
          </p:cNvPr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582340" y="4675344"/>
            <a:ext cx="816609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dirty="0">
                <a:solidFill>
                  <a:schemeClr val="dk1"/>
                </a:solidFill>
                <a:latin typeface="幼圆" panose="02010509060101010101" pitchFamily="49" charset="-122"/>
                <a:ea typeface="幼圆" panose="02010509060101010101" pitchFamily="49" charset="-122"/>
                <a:cs typeface="+mn-ea"/>
                <a:sym typeface="+mn-lt"/>
              </a:rPr>
              <a:t>03 </a:t>
            </a:r>
            <a:r>
              <a:rPr lang="zh-CN" altLang="en-US" sz="2400" dirty="0">
                <a:solidFill>
                  <a:schemeClr val="dk1"/>
                </a:solidFill>
                <a:latin typeface="幼圆" panose="02010509060101010101" pitchFamily="49" charset="-122"/>
                <a:ea typeface="幼圆" panose="02010509060101010101" pitchFamily="49" charset="-122"/>
                <a:cs typeface="+mn-ea"/>
                <a:sym typeface="+mn-lt"/>
              </a:rPr>
              <a:t>出版产品内涵的变化，需要重视从业者核心素养的提升</a:t>
            </a:r>
          </a:p>
        </p:txBody>
      </p:sp>
    </p:spTree>
    <p:extLst>
      <p:ext uri="{BB962C8B-B14F-4D97-AF65-F5344CB8AC3E}">
        <p14:creationId xmlns:p14="http://schemas.microsoft.com/office/powerpoint/2010/main" val="2217089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1432F7-45DC-BAE8-5C91-C5F1DED00A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3E7EC221-575C-BF7C-8632-E0F8D9774501}"/>
              </a:ext>
            </a:extLst>
          </p:cNvPr>
          <p:cNvGrpSpPr/>
          <p:nvPr/>
        </p:nvGrpSpPr>
        <p:grpSpPr>
          <a:xfrm>
            <a:off x="2" y="226881"/>
            <a:ext cx="6431794" cy="523220"/>
            <a:chOff x="2" y="226881"/>
            <a:chExt cx="6431794" cy="523220"/>
          </a:xfrm>
        </p:grpSpPr>
        <p:grpSp>
          <p:nvGrpSpPr>
            <p:cNvPr id="3" name="组合 2">
              <a:extLst>
                <a:ext uri="{FF2B5EF4-FFF2-40B4-BE49-F238E27FC236}">
                  <a16:creationId xmlns:a16="http://schemas.microsoft.com/office/drawing/2014/main" id="{D865B135-C0E5-C8A3-7238-658A3553E121}"/>
                </a:ext>
              </a:extLst>
            </p:cNvPr>
            <p:cNvGrpSpPr/>
            <p:nvPr/>
          </p:nvGrpSpPr>
          <p:grpSpPr>
            <a:xfrm>
              <a:off x="2" y="226881"/>
              <a:ext cx="6431794" cy="523220"/>
              <a:chOff x="2" y="597117"/>
              <a:chExt cx="7770684" cy="523220"/>
            </a:xfrm>
          </p:grpSpPr>
          <p:grpSp>
            <p:nvGrpSpPr>
              <p:cNvPr id="7" name="组合 6">
                <a:extLst>
                  <a:ext uri="{FF2B5EF4-FFF2-40B4-BE49-F238E27FC236}">
                    <a16:creationId xmlns:a16="http://schemas.microsoft.com/office/drawing/2014/main" id="{A5AE798A-C69A-B1FA-76AE-D65A69D264C8}"/>
                  </a:ext>
                </a:extLst>
              </p:cNvPr>
              <p:cNvGrpSpPr/>
              <p:nvPr/>
            </p:nvGrpSpPr>
            <p:grpSpPr>
              <a:xfrm>
                <a:off x="2" y="662026"/>
                <a:ext cx="538129" cy="393405"/>
                <a:chOff x="2" y="662026"/>
                <a:chExt cx="670819" cy="393405"/>
              </a:xfrm>
            </p:grpSpPr>
            <p:sp>
              <p:nvSpPr>
                <p:cNvPr id="9" name="矩形 8">
                  <a:extLst>
                    <a:ext uri="{FF2B5EF4-FFF2-40B4-BE49-F238E27FC236}">
                      <a16:creationId xmlns:a16="http://schemas.microsoft.com/office/drawing/2014/main" id="{192B8E77-FDE3-F245-380C-89E869784243}"/>
                    </a:ext>
                  </a:extLst>
                </p:cNvPr>
                <p:cNvSpPr/>
                <p:nvPr/>
              </p:nvSpPr>
              <p:spPr>
                <a:xfrm>
                  <a:off x="2" y="662026"/>
                  <a:ext cx="311736" cy="393405"/>
                </a:xfrm>
                <a:prstGeom prst="rect">
                  <a:avLst/>
                </a:prstGeom>
                <a:solidFill>
                  <a:srgbClr val="535564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0" name="矩形 9">
                  <a:extLst>
                    <a:ext uri="{FF2B5EF4-FFF2-40B4-BE49-F238E27FC236}">
                      <a16:creationId xmlns:a16="http://schemas.microsoft.com/office/drawing/2014/main" id="{E12C4B41-C490-D7B5-3FFA-945EBDA01CB5}"/>
                    </a:ext>
                  </a:extLst>
                </p:cNvPr>
                <p:cNvSpPr/>
                <p:nvPr/>
              </p:nvSpPr>
              <p:spPr>
                <a:xfrm>
                  <a:off x="359085" y="662026"/>
                  <a:ext cx="311736" cy="393405"/>
                </a:xfrm>
                <a:prstGeom prst="rect">
                  <a:avLst/>
                </a:prstGeom>
                <a:solidFill>
                  <a:srgbClr val="D8AB7D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EE74DA39-7438-8793-A16E-6E6376A3A0EC}"/>
                  </a:ext>
                </a:extLst>
              </p:cNvPr>
              <p:cNvSpPr txBox="1"/>
              <p:nvPr/>
            </p:nvSpPr>
            <p:spPr>
              <a:xfrm>
                <a:off x="913455" y="597117"/>
                <a:ext cx="685723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>
                  <a:lnSpc>
                    <a:spcPct val="100000"/>
                  </a:lnSpc>
                </a:pPr>
                <a:r>
                  <a:rPr lang="zh-CN" altLang="en-US" sz="2800" dirty="0">
                    <a:solidFill>
                      <a:schemeClr val="tx1"/>
                    </a:solidFill>
                    <a:latin typeface="+mj-ea"/>
                    <a:ea typeface="+mj-ea"/>
                  </a:rPr>
                  <a:t>出版从业者核心素养的现状与不足</a:t>
                </a:r>
              </a:p>
            </p:txBody>
          </p:sp>
        </p:grpSp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DDD74C89-66B2-89AD-6058-8D249FC36CF7}"/>
                </a:ext>
              </a:extLst>
            </p:cNvPr>
            <p:cNvSpPr/>
            <p:nvPr/>
          </p:nvSpPr>
          <p:spPr>
            <a:xfrm>
              <a:off x="476848" y="291789"/>
              <a:ext cx="206986" cy="39340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8" name="PA-矩形 4">
            <a:extLst>
              <a:ext uri="{FF2B5EF4-FFF2-40B4-BE49-F238E27FC236}">
                <a16:creationId xmlns:a16="http://schemas.microsoft.com/office/drawing/2014/main" id="{01A88924-1B97-F7E9-B505-8F06415E74C9}"/>
              </a:ext>
            </a:extLst>
          </p:cNvPr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582340" y="1941953"/>
            <a:ext cx="745324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dirty="0">
                <a:solidFill>
                  <a:schemeClr val="dk1"/>
                </a:solidFill>
                <a:latin typeface="幼圆" panose="02010509060101010101" pitchFamily="49" charset="-122"/>
                <a:ea typeface="幼圆" panose="02010509060101010101" pitchFamily="49" charset="-122"/>
                <a:cs typeface="+mn-ea"/>
                <a:sym typeface="+mn-lt"/>
              </a:rPr>
              <a:t>01 </a:t>
            </a:r>
            <a:r>
              <a:rPr lang="zh-CN" altLang="en-US" sz="2400" dirty="0">
                <a:solidFill>
                  <a:schemeClr val="dk1"/>
                </a:solidFill>
                <a:latin typeface="幼圆" panose="02010509060101010101" pitchFamily="49" charset="-122"/>
                <a:ea typeface="幼圆" panose="02010509060101010101" pitchFamily="49" charset="-122"/>
                <a:cs typeface="+mn-ea"/>
                <a:sym typeface="+mn-lt"/>
              </a:rPr>
              <a:t>出版从业者核心素养的群体范围过窄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37461128-7F1E-61E4-0BF0-296333FA42F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35580" y="300699"/>
            <a:ext cx="2771775" cy="628650"/>
          </a:xfrm>
          <a:prstGeom prst="rect">
            <a:avLst/>
          </a:prstGeom>
        </p:spPr>
      </p:pic>
      <p:sp>
        <p:nvSpPr>
          <p:cNvPr id="11" name="PA-矩形 4">
            <a:extLst>
              <a:ext uri="{FF2B5EF4-FFF2-40B4-BE49-F238E27FC236}">
                <a16:creationId xmlns:a16="http://schemas.microsoft.com/office/drawing/2014/main" id="{E13F6F11-D195-A4A0-E29E-2D863B60A948}"/>
              </a:ext>
            </a:extLst>
          </p:cNvPr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569041" y="3244334"/>
            <a:ext cx="772994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dirty="0">
                <a:solidFill>
                  <a:schemeClr val="dk1"/>
                </a:solidFill>
                <a:latin typeface="幼圆" panose="02010509060101010101" pitchFamily="49" charset="-122"/>
                <a:ea typeface="幼圆" panose="02010509060101010101" pitchFamily="49" charset="-122"/>
                <a:cs typeface="+mn-ea"/>
                <a:sym typeface="+mn-lt"/>
              </a:rPr>
              <a:t>02 </a:t>
            </a:r>
            <a:r>
              <a:rPr lang="zh-CN" altLang="en-US" sz="2400" dirty="0">
                <a:solidFill>
                  <a:schemeClr val="dk1"/>
                </a:solidFill>
                <a:latin typeface="幼圆" panose="02010509060101010101" pitchFamily="49" charset="-122"/>
                <a:ea typeface="幼圆" panose="02010509060101010101" pitchFamily="49" charset="-122"/>
                <a:cs typeface="+mn-ea"/>
                <a:sym typeface="+mn-lt"/>
              </a:rPr>
              <a:t>编辑工作以外的出版从业者政治素养有待进一步加强</a:t>
            </a:r>
          </a:p>
        </p:txBody>
      </p:sp>
      <p:sp>
        <p:nvSpPr>
          <p:cNvPr id="12" name="PA-矩形 4">
            <a:extLst>
              <a:ext uri="{FF2B5EF4-FFF2-40B4-BE49-F238E27FC236}">
                <a16:creationId xmlns:a16="http://schemas.microsoft.com/office/drawing/2014/main" id="{EE8751AD-28B3-3E30-8C2B-2BE79A4FE095}"/>
              </a:ext>
            </a:extLst>
          </p:cNvPr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582340" y="4490678"/>
            <a:ext cx="745324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dirty="0">
                <a:solidFill>
                  <a:schemeClr val="dk1"/>
                </a:solidFill>
                <a:latin typeface="幼圆" panose="02010509060101010101" pitchFamily="49" charset="-122"/>
                <a:ea typeface="幼圆" panose="02010509060101010101" pitchFamily="49" charset="-122"/>
                <a:cs typeface="+mn-ea"/>
                <a:sym typeface="+mn-lt"/>
              </a:rPr>
              <a:t>03 </a:t>
            </a:r>
            <a:r>
              <a:rPr lang="zh-CN" altLang="zh-CN" sz="2400" dirty="0">
                <a:solidFill>
                  <a:schemeClr val="dk1"/>
                </a:solidFill>
                <a:latin typeface="幼圆" panose="02010509060101010101" pitchFamily="49" charset="-122"/>
                <a:ea typeface="幼圆" panose="02010509060101010101" pitchFamily="49" charset="-122"/>
                <a:cs typeface="+mn-ea"/>
              </a:rPr>
              <a:t>出版从业者的职业信心和职业信念不足</a:t>
            </a:r>
          </a:p>
          <a:p>
            <a:pPr eaLnBrk="1" hangingPunct="1"/>
            <a:endParaRPr lang="zh-CN" altLang="en-US" sz="2400" dirty="0">
              <a:solidFill>
                <a:schemeClr val="dk1"/>
              </a:solidFill>
              <a:latin typeface="幼圆" panose="02010509060101010101" pitchFamily="49" charset="-122"/>
              <a:ea typeface="幼圆" panose="02010509060101010101" pitchFamily="49" charset="-122"/>
              <a:cs typeface="+mn-ea"/>
              <a:sym typeface="+mn-lt"/>
            </a:endParaRPr>
          </a:p>
        </p:txBody>
      </p:sp>
      <p:sp>
        <p:nvSpPr>
          <p:cNvPr id="6" name="PA-矩形 4">
            <a:extLst>
              <a:ext uri="{FF2B5EF4-FFF2-40B4-BE49-F238E27FC236}">
                <a16:creationId xmlns:a16="http://schemas.microsoft.com/office/drawing/2014/main" id="{691D25D8-865F-4937-FE72-2FE03B6E932F}"/>
              </a:ext>
            </a:extLst>
          </p:cNvPr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569041" y="5743985"/>
            <a:ext cx="965173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dirty="0">
                <a:solidFill>
                  <a:schemeClr val="dk1"/>
                </a:solidFill>
                <a:latin typeface="幼圆" panose="02010509060101010101" pitchFamily="49" charset="-122"/>
                <a:ea typeface="幼圆" panose="02010509060101010101" pitchFamily="49" charset="-122"/>
                <a:cs typeface="+mn-ea"/>
                <a:sym typeface="+mn-lt"/>
              </a:rPr>
              <a:t>04 </a:t>
            </a:r>
            <a:r>
              <a:rPr lang="zh-CN" altLang="zh-CN" sz="2400" dirty="0">
                <a:solidFill>
                  <a:schemeClr val="dk1"/>
                </a:solidFill>
                <a:latin typeface="幼圆" panose="02010509060101010101" pitchFamily="49" charset="-122"/>
                <a:ea typeface="幼圆" panose="02010509060101010101" pitchFamily="49" charset="-122"/>
                <a:cs typeface="+mn-ea"/>
              </a:rPr>
              <a:t>出版从业者对核心素养的缺乏体系化的培养和建设，培养维度</a:t>
            </a:r>
            <a:r>
              <a:rPr lang="zh-CN" altLang="en-US" sz="2400" dirty="0">
                <a:solidFill>
                  <a:schemeClr val="dk1"/>
                </a:solidFill>
                <a:latin typeface="幼圆" panose="02010509060101010101" pitchFamily="49" charset="-122"/>
                <a:ea typeface="幼圆" panose="02010509060101010101" pitchFamily="49" charset="-122"/>
                <a:cs typeface="+mn-ea"/>
              </a:rPr>
              <a:t>欠缺</a:t>
            </a:r>
            <a:endParaRPr lang="zh-CN" altLang="en-US" sz="2400" dirty="0">
              <a:solidFill>
                <a:schemeClr val="dk1"/>
              </a:solidFill>
              <a:latin typeface="幼圆" panose="02010509060101010101" pitchFamily="49" charset="-122"/>
              <a:ea typeface="幼圆" panose="02010509060101010101" pitchFamily="49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00490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891CC0-F2F9-B945-9444-4A98996FB8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017525A7-0C99-B8D9-BE71-CDA0F64E4C05}"/>
              </a:ext>
            </a:extLst>
          </p:cNvPr>
          <p:cNvGrpSpPr/>
          <p:nvPr/>
        </p:nvGrpSpPr>
        <p:grpSpPr>
          <a:xfrm>
            <a:off x="2" y="226881"/>
            <a:ext cx="6524784" cy="954107"/>
            <a:chOff x="2" y="226881"/>
            <a:chExt cx="5928100" cy="954107"/>
          </a:xfrm>
        </p:grpSpPr>
        <p:grpSp>
          <p:nvGrpSpPr>
            <p:cNvPr id="3" name="组合 2">
              <a:extLst>
                <a:ext uri="{FF2B5EF4-FFF2-40B4-BE49-F238E27FC236}">
                  <a16:creationId xmlns:a16="http://schemas.microsoft.com/office/drawing/2014/main" id="{A02BFFB4-0AA1-53DC-EA95-3AF4B90C222A}"/>
                </a:ext>
              </a:extLst>
            </p:cNvPr>
            <p:cNvGrpSpPr/>
            <p:nvPr/>
          </p:nvGrpSpPr>
          <p:grpSpPr>
            <a:xfrm>
              <a:off x="2" y="226881"/>
              <a:ext cx="5928100" cy="954107"/>
              <a:chOff x="2" y="597117"/>
              <a:chExt cx="7162137" cy="954107"/>
            </a:xfrm>
          </p:grpSpPr>
          <p:grpSp>
            <p:nvGrpSpPr>
              <p:cNvPr id="7" name="组合 6">
                <a:extLst>
                  <a:ext uri="{FF2B5EF4-FFF2-40B4-BE49-F238E27FC236}">
                    <a16:creationId xmlns:a16="http://schemas.microsoft.com/office/drawing/2014/main" id="{58D79710-2D6E-B721-B042-E13EE8A71508}"/>
                  </a:ext>
                </a:extLst>
              </p:cNvPr>
              <p:cNvGrpSpPr/>
              <p:nvPr/>
            </p:nvGrpSpPr>
            <p:grpSpPr>
              <a:xfrm>
                <a:off x="2" y="662026"/>
                <a:ext cx="538129" cy="393405"/>
                <a:chOff x="2" y="662026"/>
                <a:chExt cx="670819" cy="393405"/>
              </a:xfrm>
            </p:grpSpPr>
            <p:sp>
              <p:nvSpPr>
                <p:cNvPr id="9" name="矩形 8">
                  <a:extLst>
                    <a:ext uri="{FF2B5EF4-FFF2-40B4-BE49-F238E27FC236}">
                      <a16:creationId xmlns:a16="http://schemas.microsoft.com/office/drawing/2014/main" id="{ACD3C790-4FB9-8754-A5AD-DB8B14D4ACFC}"/>
                    </a:ext>
                  </a:extLst>
                </p:cNvPr>
                <p:cNvSpPr/>
                <p:nvPr/>
              </p:nvSpPr>
              <p:spPr>
                <a:xfrm>
                  <a:off x="2" y="662026"/>
                  <a:ext cx="311736" cy="393405"/>
                </a:xfrm>
                <a:prstGeom prst="rect">
                  <a:avLst/>
                </a:prstGeom>
                <a:solidFill>
                  <a:srgbClr val="535564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0" name="矩形 9">
                  <a:extLst>
                    <a:ext uri="{FF2B5EF4-FFF2-40B4-BE49-F238E27FC236}">
                      <a16:creationId xmlns:a16="http://schemas.microsoft.com/office/drawing/2014/main" id="{18B4E258-952D-3B77-C4BD-438936989151}"/>
                    </a:ext>
                  </a:extLst>
                </p:cNvPr>
                <p:cNvSpPr/>
                <p:nvPr/>
              </p:nvSpPr>
              <p:spPr>
                <a:xfrm>
                  <a:off x="359085" y="662026"/>
                  <a:ext cx="311736" cy="393405"/>
                </a:xfrm>
                <a:prstGeom prst="rect">
                  <a:avLst/>
                </a:prstGeom>
                <a:solidFill>
                  <a:srgbClr val="D8AB7D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006E7331-F046-0E09-6DAC-CD81A04C5690}"/>
                  </a:ext>
                </a:extLst>
              </p:cNvPr>
              <p:cNvSpPr txBox="1"/>
              <p:nvPr/>
            </p:nvSpPr>
            <p:spPr>
              <a:xfrm>
                <a:off x="913456" y="597117"/>
                <a:ext cx="6248683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>
                  <a:lnSpc>
                    <a:spcPct val="100000"/>
                  </a:lnSpc>
                </a:pPr>
                <a:r>
                  <a:rPr lang="zh-CN" altLang="en-US" sz="2800" dirty="0">
                    <a:solidFill>
                      <a:schemeClr val="tx1"/>
                    </a:solidFill>
                    <a:latin typeface="+mj-ea"/>
                    <a:ea typeface="+mj-ea"/>
                  </a:rPr>
                  <a:t>出版从业者核心素养的现状与不足</a:t>
                </a:r>
              </a:p>
            </p:txBody>
          </p:sp>
        </p:grpSp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111552E6-EB3E-2BEC-4ECC-6D8305906E50}"/>
                </a:ext>
              </a:extLst>
            </p:cNvPr>
            <p:cNvSpPr/>
            <p:nvPr/>
          </p:nvSpPr>
          <p:spPr>
            <a:xfrm>
              <a:off x="476848" y="291789"/>
              <a:ext cx="206986" cy="39340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5" name="图片 4">
            <a:extLst>
              <a:ext uri="{FF2B5EF4-FFF2-40B4-BE49-F238E27FC236}">
                <a16:creationId xmlns:a16="http://schemas.microsoft.com/office/drawing/2014/main" id="{6848E40B-3857-14C3-FE77-58975DE914C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35580" y="300699"/>
            <a:ext cx="2771775" cy="628650"/>
          </a:xfrm>
          <a:prstGeom prst="rect">
            <a:avLst/>
          </a:prstGeom>
        </p:spPr>
      </p:pic>
      <p:sp>
        <p:nvSpPr>
          <p:cNvPr id="11" name="PA-矩形 4">
            <a:extLst>
              <a:ext uri="{FF2B5EF4-FFF2-40B4-BE49-F238E27FC236}">
                <a16:creationId xmlns:a16="http://schemas.microsoft.com/office/drawing/2014/main" id="{E3DAB41A-91CD-82D9-C12E-EA6251B928C4}"/>
              </a:ext>
            </a:extLst>
          </p:cNvPr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582340" y="1587329"/>
            <a:ext cx="745324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dirty="0">
                <a:solidFill>
                  <a:schemeClr val="dk1"/>
                </a:solidFill>
                <a:latin typeface="幼圆" panose="02010509060101010101" pitchFamily="49" charset="-122"/>
                <a:ea typeface="幼圆" panose="02010509060101010101" pitchFamily="49" charset="-122"/>
                <a:cs typeface="+mn-ea"/>
                <a:sym typeface="+mn-lt"/>
              </a:rPr>
              <a:t>05 </a:t>
            </a:r>
            <a:r>
              <a:rPr lang="zh-CN" altLang="zh-CN" sz="2400" dirty="0">
                <a:solidFill>
                  <a:schemeClr val="dk1"/>
                </a:solidFill>
                <a:latin typeface="幼圆" panose="02010509060101010101" pitchFamily="49" charset="-122"/>
                <a:ea typeface="幼圆" panose="02010509060101010101" pitchFamily="49" charset="-122"/>
                <a:cs typeface="+mn-ea"/>
              </a:rPr>
              <a:t>出版从业者的创新能力不足，缺乏足够的内驱力</a:t>
            </a:r>
          </a:p>
          <a:p>
            <a:pPr eaLnBrk="1" hangingPunct="1"/>
            <a:endParaRPr lang="zh-CN" altLang="en-US" sz="2400" dirty="0">
              <a:solidFill>
                <a:schemeClr val="dk1"/>
              </a:solidFill>
              <a:latin typeface="幼圆" panose="02010509060101010101" pitchFamily="49" charset="-122"/>
              <a:ea typeface="幼圆" panose="02010509060101010101" pitchFamily="49" charset="-122"/>
              <a:cs typeface="+mn-ea"/>
              <a:sym typeface="+mn-lt"/>
            </a:endParaRPr>
          </a:p>
        </p:txBody>
      </p:sp>
      <p:sp>
        <p:nvSpPr>
          <p:cNvPr id="6" name="PA-矩形 4">
            <a:extLst>
              <a:ext uri="{FF2B5EF4-FFF2-40B4-BE49-F238E27FC236}">
                <a16:creationId xmlns:a16="http://schemas.microsoft.com/office/drawing/2014/main" id="{864FCA93-6525-59DF-ACB5-B3129D490B44}"/>
              </a:ext>
            </a:extLst>
          </p:cNvPr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745072" y="2578445"/>
            <a:ext cx="745324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285750" indent="-285750" eaLnBrk="1" hangingPunct="1">
              <a:buFont typeface="Wingdings" panose="05000000000000000000" pitchFamily="2" charset="2"/>
              <a:buChar char="Ø"/>
            </a:pPr>
            <a:r>
              <a:rPr lang="zh-CN" altLang="en-US" sz="2000" b="1" dirty="0">
                <a:effectLst/>
                <a:ea typeface="仿宋" panose="02010609060101010101" pitchFamily="49" charset="-122"/>
                <a:cs typeface="Times New Roman" panose="02020603050405020304" pitchFamily="18" charset="0"/>
              </a:rPr>
              <a:t>出版理论研究有余，出版产业转化不足。</a:t>
            </a:r>
            <a:endParaRPr lang="zh-CN" altLang="en-US" sz="2400" dirty="0">
              <a:solidFill>
                <a:schemeClr val="dk1"/>
              </a:solidFill>
              <a:latin typeface="幼圆" panose="02010509060101010101" pitchFamily="49" charset="-122"/>
              <a:ea typeface="幼圆" panose="02010509060101010101" pitchFamily="49" charset="-122"/>
              <a:cs typeface="+mn-ea"/>
              <a:sym typeface="+mn-lt"/>
            </a:endParaRPr>
          </a:p>
        </p:txBody>
      </p:sp>
      <p:sp>
        <p:nvSpPr>
          <p:cNvPr id="12" name="PA-矩形 4">
            <a:extLst>
              <a:ext uri="{FF2B5EF4-FFF2-40B4-BE49-F238E27FC236}">
                <a16:creationId xmlns:a16="http://schemas.microsoft.com/office/drawing/2014/main" id="{D29DA0B3-2B71-042E-36EC-0D59FE3A4F5C}"/>
              </a:ext>
            </a:extLst>
          </p:cNvPr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745072" y="3571264"/>
            <a:ext cx="745324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285750" indent="-285750" eaLnBrk="1" hangingPunct="1">
              <a:buFont typeface="Wingdings" panose="05000000000000000000" pitchFamily="2" charset="2"/>
              <a:buChar char="Ø"/>
            </a:pPr>
            <a:r>
              <a:rPr lang="zh-CN" altLang="en-US" sz="2000" b="1" dirty="0">
                <a:effectLst/>
                <a:ea typeface="仿宋" panose="02010609060101010101" pitchFamily="49" charset="-122"/>
                <a:cs typeface="Times New Roman" panose="02020603050405020304" pitchFamily="18" charset="0"/>
              </a:rPr>
              <a:t>出版创新相对独立，缺乏产业协同，自身的核心技术不足</a:t>
            </a:r>
            <a:endParaRPr lang="zh-CN" altLang="en-US" sz="2400" dirty="0">
              <a:solidFill>
                <a:schemeClr val="dk1"/>
              </a:solidFill>
              <a:latin typeface="幼圆" panose="02010509060101010101" pitchFamily="49" charset="-122"/>
              <a:ea typeface="幼圆" panose="02010509060101010101" pitchFamily="49" charset="-122"/>
              <a:cs typeface="+mn-ea"/>
              <a:sym typeface="+mn-lt"/>
            </a:endParaRPr>
          </a:p>
        </p:txBody>
      </p:sp>
      <p:sp>
        <p:nvSpPr>
          <p:cNvPr id="13" name="PA-矩形 4">
            <a:extLst>
              <a:ext uri="{FF2B5EF4-FFF2-40B4-BE49-F238E27FC236}">
                <a16:creationId xmlns:a16="http://schemas.microsoft.com/office/drawing/2014/main" id="{F0DAFC33-B64B-AA1C-759B-3623DCD4DA4B}"/>
              </a:ext>
            </a:extLst>
          </p:cNvPr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745072" y="4527468"/>
            <a:ext cx="7453240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285750" indent="-285750" eaLnBrk="1" hangingPunct="1">
              <a:buFont typeface="Wingdings" panose="05000000000000000000" pitchFamily="2" charset="2"/>
              <a:buChar char="Ø"/>
            </a:pPr>
            <a:r>
              <a:rPr lang="zh-CN" altLang="en-US" sz="2000" b="1" dirty="0">
                <a:effectLst/>
                <a:ea typeface="仿宋" panose="02010609060101010101" pitchFamily="49" charset="-122"/>
                <a:cs typeface="Times New Roman" panose="02020603050405020304" pitchFamily="18" charset="0"/>
              </a:rPr>
              <a:t>出版产业的创新研究缺乏中国出版企业特点同现代企业管理理念、现代出版技术的有机结合</a:t>
            </a:r>
            <a:endParaRPr lang="zh-CN" altLang="en-US" sz="2400" dirty="0">
              <a:solidFill>
                <a:schemeClr val="dk1"/>
              </a:solidFill>
              <a:latin typeface="幼圆" panose="02010509060101010101" pitchFamily="49" charset="-122"/>
              <a:ea typeface="幼圆" panose="02010509060101010101" pitchFamily="49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62551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D08FA4-2AE5-97F9-BFE3-9037315979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4460142B-E80B-A7A2-41A5-95B64BE2B3CE}"/>
              </a:ext>
            </a:extLst>
          </p:cNvPr>
          <p:cNvGrpSpPr/>
          <p:nvPr/>
        </p:nvGrpSpPr>
        <p:grpSpPr>
          <a:xfrm>
            <a:off x="2" y="226881"/>
            <a:ext cx="6431794" cy="523220"/>
            <a:chOff x="2" y="226881"/>
            <a:chExt cx="6431794" cy="523220"/>
          </a:xfrm>
        </p:grpSpPr>
        <p:grpSp>
          <p:nvGrpSpPr>
            <p:cNvPr id="3" name="组合 2">
              <a:extLst>
                <a:ext uri="{FF2B5EF4-FFF2-40B4-BE49-F238E27FC236}">
                  <a16:creationId xmlns:a16="http://schemas.microsoft.com/office/drawing/2014/main" id="{5F72EFBE-B084-25C5-9547-B787963DE7D2}"/>
                </a:ext>
              </a:extLst>
            </p:cNvPr>
            <p:cNvGrpSpPr/>
            <p:nvPr/>
          </p:nvGrpSpPr>
          <p:grpSpPr>
            <a:xfrm>
              <a:off x="2" y="226881"/>
              <a:ext cx="6431794" cy="523220"/>
              <a:chOff x="2" y="597117"/>
              <a:chExt cx="7770684" cy="523220"/>
            </a:xfrm>
          </p:grpSpPr>
          <p:grpSp>
            <p:nvGrpSpPr>
              <p:cNvPr id="7" name="组合 6">
                <a:extLst>
                  <a:ext uri="{FF2B5EF4-FFF2-40B4-BE49-F238E27FC236}">
                    <a16:creationId xmlns:a16="http://schemas.microsoft.com/office/drawing/2014/main" id="{83B7A812-3F43-8E77-959E-4931A2C3D767}"/>
                  </a:ext>
                </a:extLst>
              </p:cNvPr>
              <p:cNvGrpSpPr/>
              <p:nvPr/>
            </p:nvGrpSpPr>
            <p:grpSpPr>
              <a:xfrm>
                <a:off x="2" y="662026"/>
                <a:ext cx="538129" cy="393405"/>
                <a:chOff x="2" y="662026"/>
                <a:chExt cx="670819" cy="393405"/>
              </a:xfrm>
            </p:grpSpPr>
            <p:sp>
              <p:nvSpPr>
                <p:cNvPr id="9" name="矩形 8">
                  <a:extLst>
                    <a:ext uri="{FF2B5EF4-FFF2-40B4-BE49-F238E27FC236}">
                      <a16:creationId xmlns:a16="http://schemas.microsoft.com/office/drawing/2014/main" id="{333E7764-59AA-D0DB-059E-D479F70B5748}"/>
                    </a:ext>
                  </a:extLst>
                </p:cNvPr>
                <p:cNvSpPr/>
                <p:nvPr/>
              </p:nvSpPr>
              <p:spPr>
                <a:xfrm>
                  <a:off x="2" y="662026"/>
                  <a:ext cx="311736" cy="393405"/>
                </a:xfrm>
                <a:prstGeom prst="rect">
                  <a:avLst/>
                </a:prstGeom>
                <a:solidFill>
                  <a:srgbClr val="535564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0" name="矩形 9">
                  <a:extLst>
                    <a:ext uri="{FF2B5EF4-FFF2-40B4-BE49-F238E27FC236}">
                      <a16:creationId xmlns:a16="http://schemas.microsoft.com/office/drawing/2014/main" id="{A1DD2E6A-9D83-9B2D-CE09-5D47CD248897}"/>
                    </a:ext>
                  </a:extLst>
                </p:cNvPr>
                <p:cNvSpPr/>
                <p:nvPr/>
              </p:nvSpPr>
              <p:spPr>
                <a:xfrm>
                  <a:off x="359085" y="662026"/>
                  <a:ext cx="311736" cy="393405"/>
                </a:xfrm>
                <a:prstGeom prst="rect">
                  <a:avLst/>
                </a:prstGeom>
                <a:solidFill>
                  <a:srgbClr val="D8AB7D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E3AF3B4C-0B92-9220-9414-14B1B8CF4D43}"/>
                  </a:ext>
                </a:extLst>
              </p:cNvPr>
              <p:cNvSpPr txBox="1"/>
              <p:nvPr/>
            </p:nvSpPr>
            <p:spPr>
              <a:xfrm>
                <a:off x="913455" y="597117"/>
                <a:ext cx="685723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>
                  <a:lnSpc>
                    <a:spcPct val="100000"/>
                  </a:lnSpc>
                </a:pPr>
                <a:r>
                  <a:rPr lang="zh-CN" altLang="en-US" sz="2800" dirty="0">
                    <a:solidFill>
                      <a:schemeClr val="tx1"/>
                    </a:solidFill>
                    <a:latin typeface="+mj-ea"/>
                    <a:ea typeface="+mj-ea"/>
                  </a:rPr>
                  <a:t>出版从业者核心素养的培养路径</a:t>
                </a:r>
              </a:p>
            </p:txBody>
          </p:sp>
        </p:grpSp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7D88B6C6-787B-3F25-0CF8-51628F327E13}"/>
                </a:ext>
              </a:extLst>
            </p:cNvPr>
            <p:cNvSpPr/>
            <p:nvPr/>
          </p:nvSpPr>
          <p:spPr>
            <a:xfrm>
              <a:off x="476848" y="291789"/>
              <a:ext cx="206986" cy="39340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8" name="PA-矩形 4">
            <a:extLst>
              <a:ext uri="{FF2B5EF4-FFF2-40B4-BE49-F238E27FC236}">
                <a16:creationId xmlns:a16="http://schemas.microsoft.com/office/drawing/2014/main" id="{8B2D8DD5-6AD5-1986-3275-276FA3E110D8}"/>
              </a:ext>
            </a:extLst>
          </p:cNvPr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582339" y="1572622"/>
            <a:ext cx="9576441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dirty="0">
                <a:solidFill>
                  <a:schemeClr val="dk1"/>
                </a:solidFill>
                <a:latin typeface="幼圆" panose="02010509060101010101" pitchFamily="49" charset="-122"/>
                <a:ea typeface="幼圆" panose="02010509060101010101" pitchFamily="49" charset="-122"/>
                <a:cs typeface="+mn-ea"/>
                <a:sym typeface="+mn-lt"/>
              </a:rPr>
              <a:t>01 </a:t>
            </a:r>
            <a:r>
              <a:rPr lang="zh-CN" altLang="zh-CN" sz="2400" dirty="0">
                <a:solidFill>
                  <a:schemeClr val="dk1"/>
                </a:solidFill>
                <a:latin typeface="幼圆" panose="02010509060101010101" pitchFamily="49" charset="-122"/>
                <a:ea typeface="幼圆" panose="02010509060101010101" pitchFamily="49" charset="-122"/>
                <a:cs typeface="+mn-ea"/>
              </a:rPr>
              <a:t>筑牢理论学习基础，注重政治理论与业务实践的有机结合</a:t>
            </a:r>
          </a:p>
          <a:p>
            <a:pPr eaLnBrk="1" hangingPunct="1"/>
            <a:endParaRPr lang="zh-CN" altLang="zh-CN" sz="2400" dirty="0">
              <a:solidFill>
                <a:schemeClr val="dk1"/>
              </a:solidFill>
              <a:latin typeface="幼圆" panose="02010509060101010101" pitchFamily="49" charset="-122"/>
              <a:ea typeface="幼圆" panose="02010509060101010101" pitchFamily="49" charset="-122"/>
              <a:cs typeface="+mn-ea"/>
            </a:endParaRPr>
          </a:p>
          <a:p>
            <a:pPr eaLnBrk="1" hangingPunct="1"/>
            <a:endParaRPr lang="zh-CN" altLang="en-US" sz="2400" dirty="0">
              <a:solidFill>
                <a:schemeClr val="dk1"/>
              </a:solidFill>
              <a:latin typeface="幼圆" panose="02010509060101010101" pitchFamily="49" charset="-122"/>
              <a:ea typeface="幼圆" panose="02010509060101010101" pitchFamily="49" charset="-122"/>
              <a:cs typeface="+mn-ea"/>
              <a:sym typeface="+mn-lt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A8C50C32-6A5B-733A-052A-AC4A8F90B1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35580" y="300699"/>
            <a:ext cx="2771775" cy="628650"/>
          </a:xfrm>
          <a:prstGeom prst="rect">
            <a:avLst/>
          </a:prstGeom>
        </p:spPr>
      </p:pic>
      <p:sp>
        <p:nvSpPr>
          <p:cNvPr id="11" name="PA-矩形 4">
            <a:extLst>
              <a:ext uri="{FF2B5EF4-FFF2-40B4-BE49-F238E27FC236}">
                <a16:creationId xmlns:a16="http://schemas.microsoft.com/office/drawing/2014/main" id="{65CB4B06-12CB-9746-A6E2-1995C9CED726}"/>
              </a:ext>
            </a:extLst>
          </p:cNvPr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569042" y="3059668"/>
            <a:ext cx="745324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dirty="0">
                <a:solidFill>
                  <a:schemeClr val="dk1"/>
                </a:solidFill>
                <a:latin typeface="幼圆" panose="02010509060101010101" pitchFamily="49" charset="-122"/>
                <a:ea typeface="幼圆" panose="02010509060101010101" pitchFamily="49" charset="-122"/>
                <a:cs typeface="+mn-ea"/>
                <a:sym typeface="+mn-lt"/>
              </a:rPr>
              <a:t>02 </a:t>
            </a:r>
            <a:r>
              <a:rPr lang="zh-CN" altLang="zh-CN" sz="2400" dirty="0">
                <a:solidFill>
                  <a:schemeClr val="dk1"/>
                </a:solidFill>
                <a:latin typeface="幼圆" panose="02010509060101010101" pitchFamily="49" charset="-122"/>
                <a:ea typeface="幼圆" panose="02010509060101010101" pitchFamily="49" charset="-122"/>
                <a:cs typeface="+mn-ea"/>
              </a:rPr>
              <a:t>建立持续性的员工培训机制</a:t>
            </a:r>
          </a:p>
          <a:p>
            <a:pPr eaLnBrk="1" hangingPunct="1"/>
            <a:endParaRPr lang="zh-CN" altLang="en-US" sz="2400" dirty="0">
              <a:solidFill>
                <a:schemeClr val="dk1"/>
              </a:solidFill>
              <a:latin typeface="幼圆" panose="02010509060101010101" pitchFamily="49" charset="-122"/>
              <a:ea typeface="幼圆" panose="02010509060101010101" pitchFamily="49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74197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DEAE8F-39B5-1050-2264-BE0B1C141F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F3D05901-1FD2-1F3D-CF5D-99B47A5B6453}"/>
              </a:ext>
            </a:extLst>
          </p:cNvPr>
          <p:cNvGrpSpPr/>
          <p:nvPr/>
        </p:nvGrpSpPr>
        <p:grpSpPr>
          <a:xfrm>
            <a:off x="2" y="226881"/>
            <a:ext cx="6431794" cy="523220"/>
            <a:chOff x="2" y="226881"/>
            <a:chExt cx="6431794" cy="523220"/>
          </a:xfrm>
        </p:grpSpPr>
        <p:grpSp>
          <p:nvGrpSpPr>
            <p:cNvPr id="3" name="组合 2">
              <a:extLst>
                <a:ext uri="{FF2B5EF4-FFF2-40B4-BE49-F238E27FC236}">
                  <a16:creationId xmlns:a16="http://schemas.microsoft.com/office/drawing/2014/main" id="{D54AB38B-521A-411B-96B2-CFEEA8ED1CBD}"/>
                </a:ext>
              </a:extLst>
            </p:cNvPr>
            <p:cNvGrpSpPr/>
            <p:nvPr/>
          </p:nvGrpSpPr>
          <p:grpSpPr>
            <a:xfrm>
              <a:off x="2" y="226881"/>
              <a:ext cx="6431794" cy="523220"/>
              <a:chOff x="2" y="597117"/>
              <a:chExt cx="7770684" cy="523220"/>
            </a:xfrm>
          </p:grpSpPr>
          <p:grpSp>
            <p:nvGrpSpPr>
              <p:cNvPr id="7" name="组合 6">
                <a:extLst>
                  <a:ext uri="{FF2B5EF4-FFF2-40B4-BE49-F238E27FC236}">
                    <a16:creationId xmlns:a16="http://schemas.microsoft.com/office/drawing/2014/main" id="{5FB48DAF-8D2C-E769-3A13-D9D2AD4E230C}"/>
                  </a:ext>
                </a:extLst>
              </p:cNvPr>
              <p:cNvGrpSpPr/>
              <p:nvPr/>
            </p:nvGrpSpPr>
            <p:grpSpPr>
              <a:xfrm>
                <a:off x="2" y="662026"/>
                <a:ext cx="538129" cy="393405"/>
                <a:chOff x="2" y="662026"/>
                <a:chExt cx="670819" cy="393405"/>
              </a:xfrm>
            </p:grpSpPr>
            <p:sp>
              <p:nvSpPr>
                <p:cNvPr id="9" name="矩形 8">
                  <a:extLst>
                    <a:ext uri="{FF2B5EF4-FFF2-40B4-BE49-F238E27FC236}">
                      <a16:creationId xmlns:a16="http://schemas.microsoft.com/office/drawing/2014/main" id="{AFEC4E11-9C0C-45AF-24E9-C3FCB1780DEA}"/>
                    </a:ext>
                  </a:extLst>
                </p:cNvPr>
                <p:cNvSpPr/>
                <p:nvPr/>
              </p:nvSpPr>
              <p:spPr>
                <a:xfrm>
                  <a:off x="2" y="662026"/>
                  <a:ext cx="311736" cy="393405"/>
                </a:xfrm>
                <a:prstGeom prst="rect">
                  <a:avLst/>
                </a:prstGeom>
                <a:solidFill>
                  <a:srgbClr val="535564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0" name="矩形 9">
                  <a:extLst>
                    <a:ext uri="{FF2B5EF4-FFF2-40B4-BE49-F238E27FC236}">
                      <a16:creationId xmlns:a16="http://schemas.microsoft.com/office/drawing/2014/main" id="{C6B9B96F-9125-E11F-B2F4-74D4D21AE72C}"/>
                    </a:ext>
                  </a:extLst>
                </p:cNvPr>
                <p:cNvSpPr/>
                <p:nvPr/>
              </p:nvSpPr>
              <p:spPr>
                <a:xfrm>
                  <a:off x="359085" y="662026"/>
                  <a:ext cx="311736" cy="393405"/>
                </a:xfrm>
                <a:prstGeom prst="rect">
                  <a:avLst/>
                </a:prstGeom>
                <a:solidFill>
                  <a:srgbClr val="D8AB7D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B6468A31-D2E6-B0FE-3E93-C616238F536D}"/>
                  </a:ext>
                </a:extLst>
              </p:cNvPr>
              <p:cNvSpPr txBox="1"/>
              <p:nvPr/>
            </p:nvSpPr>
            <p:spPr>
              <a:xfrm>
                <a:off x="913455" y="597117"/>
                <a:ext cx="685723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>
                  <a:lnSpc>
                    <a:spcPct val="100000"/>
                  </a:lnSpc>
                </a:pPr>
                <a:r>
                  <a:rPr lang="zh-CN" altLang="en-US" sz="2800" dirty="0">
                    <a:solidFill>
                      <a:schemeClr val="tx1"/>
                    </a:solidFill>
                    <a:latin typeface="+mj-ea"/>
                    <a:ea typeface="+mj-ea"/>
                  </a:rPr>
                  <a:t>出版从业者核心素养的培养路径</a:t>
                </a:r>
              </a:p>
            </p:txBody>
          </p:sp>
        </p:grpSp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473B75C6-C768-2422-18A4-7888CEC0A159}"/>
                </a:ext>
              </a:extLst>
            </p:cNvPr>
            <p:cNvSpPr/>
            <p:nvPr/>
          </p:nvSpPr>
          <p:spPr>
            <a:xfrm>
              <a:off x="476848" y="291789"/>
              <a:ext cx="206986" cy="39340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8" name="PA-矩形 4">
            <a:extLst>
              <a:ext uri="{FF2B5EF4-FFF2-40B4-BE49-F238E27FC236}">
                <a16:creationId xmlns:a16="http://schemas.microsoft.com/office/drawing/2014/main" id="{9D91785F-3825-DAE6-98AD-47C5B9541A66}"/>
              </a:ext>
            </a:extLst>
          </p:cNvPr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582340" y="1572622"/>
            <a:ext cx="7453240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dirty="0">
                <a:solidFill>
                  <a:schemeClr val="dk1"/>
                </a:solidFill>
                <a:latin typeface="幼圆" panose="02010509060101010101" pitchFamily="49" charset="-122"/>
                <a:ea typeface="幼圆" panose="02010509060101010101" pitchFamily="49" charset="-122"/>
                <a:cs typeface="+mn-ea"/>
                <a:sym typeface="+mn-lt"/>
              </a:rPr>
              <a:t>03 </a:t>
            </a:r>
            <a:r>
              <a:rPr lang="zh-CN" altLang="zh-CN" sz="2400" dirty="0">
                <a:solidFill>
                  <a:schemeClr val="dk1"/>
                </a:solidFill>
                <a:latin typeface="幼圆" panose="02010509060101010101" pitchFamily="49" charset="-122"/>
                <a:ea typeface="幼圆" panose="02010509060101010101" pitchFamily="49" charset="-122"/>
                <a:cs typeface="+mn-ea"/>
              </a:rPr>
              <a:t>构建科学、全面的职级认定、绩效考核及薪酬体系</a:t>
            </a:r>
          </a:p>
          <a:p>
            <a:pPr eaLnBrk="1" hangingPunct="1"/>
            <a:endParaRPr lang="zh-CN" altLang="zh-CN" sz="2400" dirty="0">
              <a:solidFill>
                <a:schemeClr val="dk1"/>
              </a:solidFill>
              <a:latin typeface="幼圆" panose="02010509060101010101" pitchFamily="49" charset="-122"/>
              <a:ea typeface="幼圆" panose="02010509060101010101" pitchFamily="49" charset="-122"/>
              <a:cs typeface="+mn-ea"/>
            </a:endParaRPr>
          </a:p>
          <a:p>
            <a:pPr eaLnBrk="1" hangingPunct="1"/>
            <a:endParaRPr lang="zh-CN" altLang="en-US" sz="2400" dirty="0">
              <a:solidFill>
                <a:schemeClr val="dk1"/>
              </a:solidFill>
              <a:latin typeface="幼圆" panose="02010509060101010101" pitchFamily="49" charset="-122"/>
              <a:ea typeface="幼圆" panose="02010509060101010101" pitchFamily="49" charset="-122"/>
              <a:cs typeface="+mn-ea"/>
              <a:sym typeface="+mn-lt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56EB148D-FDDF-5D5F-3A2C-2A0A9220DBE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35580" y="300699"/>
            <a:ext cx="2771775" cy="628650"/>
          </a:xfrm>
          <a:prstGeom prst="rect">
            <a:avLst/>
          </a:prstGeom>
        </p:spPr>
      </p:pic>
      <p:sp>
        <p:nvSpPr>
          <p:cNvPr id="11" name="PA-矩形 4">
            <a:extLst>
              <a:ext uri="{FF2B5EF4-FFF2-40B4-BE49-F238E27FC236}">
                <a16:creationId xmlns:a16="http://schemas.microsoft.com/office/drawing/2014/main" id="{A9E22275-B26B-478C-406C-C78A4A2C233F}"/>
              </a:ext>
            </a:extLst>
          </p:cNvPr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582340" y="2556125"/>
            <a:ext cx="745324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285750" indent="-285750" eaLnBrk="1" hangingPunct="1">
              <a:buFont typeface="Wingdings" panose="05000000000000000000" pitchFamily="2" charset="2"/>
              <a:buChar char="Ø"/>
            </a:pPr>
            <a:r>
              <a:rPr lang="zh-CN" altLang="zh-CN" sz="2000" b="1" dirty="0">
                <a:effectLst/>
                <a:ea typeface="仿宋" panose="02010609060101010101" pitchFamily="49" charset="-122"/>
                <a:cs typeface="Times New Roman" panose="02020603050405020304" pitchFamily="18" charset="0"/>
              </a:rPr>
              <a:t>以科学的职级认定引导</a:t>
            </a:r>
            <a:r>
              <a:rPr lang="zh-CN" altLang="en-US" sz="2000" b="1" dirty="0">
                <a:effectLst/>
                <a:ea typeface="仿宋" panose="02010609060101010101" pitchFamily="49" charset="-122"/>
                <a:cs typeface="Times New Roman" panose="02020603050405020304" pitchFamily="18" charset="0"/>
              </a:rPr>
              <a:t>出版从业者</a:t>
            </a:r>
            <a:r>
              <a:rPr lang="zh-CN" altLang="zh-CN" sz="2000" b="1" dirty="0">
                <a:effectLst/>
                <a:ea typeface="仿宋" panose="02010609060101010101" pitchFamily="49" charset="-122"/>
                <a:cs typeface="Times New Roman" panose="02020603050405020304" pitchFamily="18" charset="0"/>
              </a:rPr>
              <a:t>核心素养提升的方向</a:t>
            </a:r>
            <a:endParaRPr lang="zh-CN" altLang="en-US" sz="2400" dirty="0">
              <a:solidFill>
                <a:schemeClr val="dk1"/>
              </a:solidFill>
              <a:latin typeface="幼圆" panose="02010509060101010101" pitchFamily="49" charset="-122"/>
              <a:ea typeface="幼圆" panose="02010509060101010101" pitchFamily="49" charset="-122"/>
              <a:cs typeface="+mn-ea"/>
              <a:sym typeface="+mn-lt"/>
            </a:endParaRPr>
          </a:p>
        </p:txBody>
      </p:sp>
      <p:sp>
        <p:nvSpPr>
          <p:cNvPr id="6" name="PA-矩形 4">
            <a:extLst>
              <a:ext uri="{FF2B5EF4-FFF2-40B4-BE49-F238E27FC236}">
                <a16:creationId xmlns:a16="http://schemas.microsoft.com/office/drawing/2014/main" id="{16093EB5-F2BF-7A02-77E0-DC92DADFF320}"/>
              </a:ext>
            </a:extLst>
          </p:cNvPr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582340" y="3479455"/>
            <a:ext cx="745324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285750" indent="-285750" eaLnBrk="1" hangingPunct="1">
              <a:buFont typeface="Wingdings" panose="05000000000000000000" pitchFamily="2" charset="2"/>
              <a:buChar char="Ø"/>
            </a:pPr>
            <a:r>
              <a:rPr lang="zh-CN" altLang="zh-CN" sz="2000" b="1" dirty="0">
                <a:effectLst/>
                <a:ea typeface="仿宋" panose="02010609060101010101" pitchFamily="49" charset="-122"/>
                <a:cs typeface="Times New Roman" panose="02020603050405020304" pitchFamily="18" charset="0"/>
              </a:rPr>
              <a:t>以健全的绩效考核体系引导</a:t>
            </a:r>
            <a:r>
              <a:rPr lang="zh-CN" altLang="en-US" sz="2000" b="1" dirty="0">
                <a:effectLst/>
                <a:ea typeface="仿宋" panose="02010609060101010101" pitchFamily="49" charset="-122"/>
                <a:cs typeface="Times New Roman" panose="02020603050405020304" pitchFamily="18" charset="0"/>
              </a:rPr>
              <a:t>出版从业者</a:t>
            </a:r>
            <a:r>
              <a:rPr lang="zh-CN" altLang="zh-CN" sz="2000" b="1" dirty="0">
                <a:effectLst/>
                <a:ea typeface="仿宋" panose="02010609060101010101" pitchFamily="49" charset="-122"/>
                <a:cs typeface="Times New Roman" panose="02020603050405020304" pitchFamily="18" charset="0"/>
              </a:rPr>
              <a:t>聚焦核心素养</a:t>
            </a:r>
            <a:endParaRPr lang="zh-CN" altLang="en-US" sz="2000" dirty="0">
              <a:solidFill>
                <a:schemeClr val="dk1"/>
              </a:solidFill>
              <a:latin typeface="幼圆" panose="02010509060101010101" pitchFamily="49" charset="-122"/>
              <a:ea typeface="幼圆" panose="02010509060101010101" pitchFamily="49" charset="-122"/>
              <a:cs typeface="+mn-ea"/>
              <a:sym typeface="+mn-lt"/>
            </a:endParaRPr>
          </a:p>
        </p:txBody>
      </p:sp>
      <p:sp>
        <p:nvSpPr>
          <p:cNvPr id="15" name="PA-矩形 4">
            <a:extLst>
              <a:ext uri="{FF2B5EF4-FFF2-40B4-BE49-F238E27FC236}">
                <a16:creationId xmlns:a16="http://schemas.microsoft.com/office/drawing/2014/main" id="{D6AEEE26-5148-EC3C-F7A8-EBFBD6EE311D}"/>
              </a:ext>
            </a:extLst>
          </p:cNvPr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582340" y="4402785"/>
            <a:ext cx="745324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285750" indent="-285750" eaLnBrk="1" hangingPunct="1">
              <a:buFont typeface="Wingdings" panose="05000000000000000000" pitchFamily="2" charset="2"/>
              <a:buChar char="Ø"/>
            </a:pPr>
            <a:r>
              <a:rPr lang="zh-CN" altLang="en-US" sz="2000" b="1" dirty="0">
                <a:effectLst/>
                <a:ea typeface="仿宋" panose="02010609060101010101" pitchFamily="49" charset="-122"/>
                <a:cs typeface="Times New Roman" panose="02020603050405020304" pitchFamily="18" charset="0"/>
              </a:rPr>
              <a:t>以合理的薪酬体系鼓励出版从业者提升核心素养</a:t>
            </a:r>
            <a:endParaRPr lang="zh-CN" altLang="en-US" sz="2000" dirty="0">
              <a:solidFill>
                <a:schemeClr val="dk1"/>
              </a:solidFill>
              <a:latin typeface="幼圆" panose="02010509060101010101" pitchFamily="49" charset="-122"/>
              <a:ea typeface="幼圆" panose="02010509060101010101" pitchFamily="49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66484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E2D13E-6ACB-4A17-ABEF-2BF66620F0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66388A39-B11D-DF23-0A63-0278E7611E34}"/>
              </a:ext>
            </a:extLst>
          </p:cNvPr>
          <p:cNvGrpSpPr/>
          <p:nvPr/>
        </p:nvGrpSpPr>
        <p:grpSpPr>
          <a:xfrm>
            <a:off x="2" y="226881"/>
            <a:ext cx="6431794" cy="523220"/>
            <a:chOff x="2" y="226881"/>
            <a:chExt cx="6431794" cy="523220"/>
          </a:xfrm>
        </p:grpSpPr>
        <p:grpSp>
          <p:nvGrpSpPr>
            <p:cNvPr id="3" name="组合 2">
              <a:extLst>
                <a:ext uri="{FF2B5EF4-FFF2-40B4-BE49-F238E27FC236}">
                  <a16:creationId xmlns:a16="http://schemas.microsoft.com/office/drawing/2014/main" id="{B4097D31-EE8C-1A37-255F-A9AD51336AA2}"/>
                </a:ext>
              </a:extLst>
            </p:cNvPr>
            <p:cNvGrpSpPr/>
            <p:nvPr/>
          </p:nvGrpSpPr>
          <p:grpSpPr>
            <a:xfrm>
              <a:off x="2" y="226881"/>
              <a:ext cx="6431794" cy="523220"/>
              <a:chOff x="2" y="597117"/>
              <a:chExt cx="7770684" cy="523220"/>
            </a:xfrm>
          </p:grpSpPr>
          <p:grpSp>
            <p:nvGrpSpPr>
              <p:cNvPr id="7" name="组合 6">
                <a:extLst>
                  <a:ext uri="{FF2B5EF4-FFF2-40B4-BE49-F238E27FC236}">
                    <a16:creationId xmlns:a16="http://schemas.microsoft.com/office/drawing/2014/main" id="{FF93823D-814F-D9C4-E4F5-19329FD59DF9}"/>
                  </a:ext>
                </a:extLst>
              </p:cNvPr>
              <p:cNvGrpSpPr/>
              <p:nvPr/>
            </p:nvGrpSpPr>
            <p:grpSpPr>
              <a:xfrm>
                <a:off x="2" y="662026"/>
                <a:ext cx="538129" cy="393405"/>
                <a:chOff x="2" y="662026"/>
                <a:chExt cx="670819" cy="393405"/>
              </a:xfrm>
            </p:grpSpPr>
            <p:sp>
              <p:nvSpPr>
                <p:cNvPr id="9" name="矩形 8">
                  <a:extLst>
                    <a:ext uri="{FF2B5EF4-FFF2-40B4-BE49-F238E27FC236}">
                      <a16:creationId xmlns:a16="http://schemas.microsoft.com/office/drawing/2014/main" id="{CDE91B59-D4F7-20A5-FCC2-19313B7B1DAB}"/>
                    </a:ext>
                  </a:extLst>
                </p:cNvPr>
                <p:cNvSpPr/>
                <p:nvPr/>
              </p:nvSpPr>
              <p:spPr>
                <a:xfrm>
                  <a:off x="2" y="662026"/>
                  <a:ext cx="311736" cy="393405"/>
                </a:xfrm>
                <a:prstGeom prst="rect">
                  <a:avLst/>
                </a:prstGeom>
                <a:solidFill>
                  <a:srgbClr val="535564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0" name="矩形 9">
                  <a:extLst>
                    <a:ext uri="{FF2B5EF4-FFF2-40B4-BE49-F238E27FC236}">
                      <a16:creationId xmlns:a16="http://schemas.microsoft.com/office/drawing/2014/main" id="{CE98FC75-DAFB-C45D-8381-F8861D0EE8CC}"/>
                    </a:ext>
                  </a:extLst>
                </p:cNvPr>
                <p:cNvSpPr/>
                <p:nvPr/>
              </p:nvSpPr>
              <p:spPr>
                <a:xfrm>
                  <a:off x="359085" y="662026"/>
                  <a:ext cx="311736" cy="393405"/>
                </a:xfrm>
                <a:prstGeom prst="rect">
                  <a:avLst/>
                </a:prstGeom>
                <a:solidFill>
                  <a:srgbClr val="D8AB7D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A3084CB5-41FD-1C07-892B-7A5FFA9E1C5E}"/>
                  </a:ext>
                </a:extLst>
              </p:cNvPr>
              <p:cNvSpPr txBox="1"/>
              <p:nvPr/>
            </p:nvSpPr>
            <p:spPr>
              <a:xfrm>
                <a:off x="913455" y="597117"/>
                <a:ext cx="685723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>
                  <a:lnSpc>
                    <a:spcPct val="100000"/>
                  </a:lnSpc>
                </a:pPr>
                <a:r>
                  <a:rPr lang="zh-CN" altLang="en-US" sz="2800" dirty="0">
                    <a:solidFill>
                      <a:schemeClr val="tx1"/>
                    </a:solidFill>
                    <a:latin typeface="+mj-ea"/>
                    <a:ea typeface="+mj-ea"/>
                  </a:rPr>
                  <a:t>出版从业者核心素养的培养路径</a:t>
                </a:r>
              </a:p>
            </p:txBody>
          </p:sp>
        </p:grpSp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12E4DA11-1F09-8300-6BE1-B38561421D27}"/>
                </a:ext>
              </a:extLst>
            </p:cNvPr>
            <p:cNvSpPr/>
            <p:nvPr/>
          </p:nvSpPr>
          <p:spPr>
            <a:xfrm>
              <a:off x="476848" y="291789"/>
              <a:ext cx="206986" cy="39340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8" name="PA-矩形 4">
            <a:extLst>
              <a:ext uri="{FF2B5EF4-FFF2-40B4-BE49-F238E27FC236}">
                <a16:creationId xmlns:a16="http://schemas.microsoft.com/office/drawing/2014/main" id="{C60CB559-7808-66A2-08F1-61F62CEC21F2}"/>
              </a:ext>
            </a:extLst>
          </p:cNvPr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582340" y="1387957"/>
            <a:ext cx="7453240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dirty="0">
                <a:solidFill>
                  <a:schemeClr val="dk1"/>
                </a:solidFill>
                <a:latin typeface="幼圆" panose="02010509060101010101" pitchFamily="49" charset="-122"/>
                <a:ea typeface="幼圆" panose="02010509060101010101" pitchFamily="49" charset="-122"/>
                <a:cs typeface="+mn-ea"/>
                <a:sym typeface="+mn-lt"/>
              </a:rPr>
              <a:t>04 </a:t>
            </a:r>
            <a:r>
              <a:rPr lang="zh-CN" altLang="en-US" sz="2400" dirty="0">
                <a:solidFill>
                  <a:schemeClr val="dk1"/>
                </a:solidFill>
                <a:latin typeface="幼圆" panose="02010509060101010101" pitchFamily="49" charset="-122"/>
                <a:ea typeface="幼圆" panose="02010509060101010101" pitchFamily="49" charset="-122"/>
                <a:cs typeface="+mn-ea"/>
              </a:rPr>
              <a:t>以项目制推动出版从业者核心素养的提升</a:t>
            </a:r>
          </a:p>
          <a:p>
            <a:pPr eaLnBrk="1" hangingPunct="1"/>
            <a:endParaRPr lang="zh-CN" altLang="zh-CN" sz="2400" dirty="0">
              <a:solidFill>
                <a:schemeClr val="dk1"/>
              </a:solidFill>
              <a:latin typeface="幼圆" panose="02010509060101010101" pitchFamily="49" charset="-122"/>
              <a:ea typeface="幼圆" panose="02010509060101010101" pitchFamily="49" charset="-122"/>
              <a:cs typeface="+mn-ea"/>
            </a:endParaRPr>
          </a:p>
          <a:p>
            <a:pPr eaLnBrk="1" hangingPunct="1"/>
            <a:endParaRPr lang="zh-CN" altLang="zh-CN" sz="2400" dirty="0">
              <a:solidFill>
                <a:schemeClr val="dk1"/>
              </a:solidFill>
              <a:latin typeface="幼圆" panose="02010509060101010101" pitchFamily="49" charset="-122"/>
              <a:ea typeface="幼圆" panose="02010509060101010101" pitchFamily="49" charset="-122"/>
              <a:cs typeface="+mn-ea"/>
            </a:endParaRPr>
          </a:p>
          <a:p>
            <a:pPr eaLnBrk="1" hangingPunct="1"/>
            <a:endParaRPr lang="zh-CN" altLang="en-US" sz="2400" dirty="0">
              <a:solidFill>
                <a:schemeClr val="dk1"/>
              </a:solidFill>
              <a:latin typeface="幼圆" panose="02010509060101010101" pitchFamily="49" charset="-122"/>
              <a:ea typeface="幼圆" panose="02010509060101010101" pitchFamily="49" charset="-122"/>
              <a:cs typeface="+mn-ea"/>
              <a:sym typeface="+mn-lt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A247216D-F243-1F71-070D-9740B87A5E0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35580" y="300699"/>
            <a:ext cx="2771775" cy="628650"/>
          </a:xfrm>
          <a:prstGeom prst="rect">
            <a:avLst/>
          </a:prstGeom>
        </p:spPr>
      </p:pic>
      <p:sp>
        <p:nvSpPr>
          <p:cNvPr id="11" name="PA-矩形 4">
            <a:extLst>
              <a:ext uri="{FF2B5EF4-FFF2-40B4-BE49-F238E27FC236}">
                <a16:creationId xmlns:a16="http://schemas.microsoft.com/office/drawing/2014/main" id="{E44E741F-69D9-94F8-0AA5-AA12AA733115}"/>
              </a:ext>
            </a:extLst>
          </p:cNvPr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582340" y="2402237"/>
            <a:ext cx="7453240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285750" indent="-285750" eaLnBrk="1" hangingPunct="1">
              <a:buFont typeface="Wingdings" panose="05000000000000000000" pitchFamily="2" charset="2"/>
              <a:buChar char="Ø"/>
            </a:pPr>
            <a:r>
              <a:rPr lang="zh-CN" altLang="en-US" sz="2000" b="1" dirty="0">
                <a:effectLst/>
                <a:ea typeface="仿宋" panose="02010609060101010101" pitchFamily="49" charset="-122"/>
                <a:cs typeface="Times New Roman" panose="02020603050405020304" pitchFamily="18" charset="0"/>
              </a:rPr>
              <a:t>以项目制推动出版从业者跨部门、跨学科、跨行业的素养能力和认知边界</a:t>
            </a:r>
            <a:endParaRPr lang="zh-CN" altLang="en-US" sz="2400" dirty="0">
              <a:solidFill>
                <a:schemeClr val="dk1"/>
              </a:solidFill>
              <a:latin typeface="幼圆" panose="02010509060101010101" pitchFamily="49" charset="-122"/>
              <a:ea typeface="幼圆" panose="02010509060101010101" pitchFamily="49" charset="-122"/>
              <a:cs typeface="+mn-ea"/>
              <a:sym typeface="+mn-lt"/>
            </a:endParaRPr>
          </a:p>
        </p:txBody>
      </p:sp>
      <p:sp>
        <p:nvSpPr>
          <p:cNvPr id="6" name="PA-矩形 4">
            <a:extLst>
              <a:ext uri="{FF2B5EF4-FFF2-40B4-BE49-F238E27FC236}">
                <a16:creationId xmlns:a16="http://schemas.microsoft.com/office/drawing/2014/main" id="{786C142C-D092-16E6-D462-7B6CA8DA26AB}"/>
              </a:ext>
            </a:extLst>
          </p:cNvPr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582340" y="3479455"/>
            <a:ext cx="745324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285750" indent="-285750" eaLnBrk="1" hangingPunct="1">
              <a:buFont typeface="Wingdings" panose="05000000000000000000" pitchFamily="2" charset="2"/>
              <a:buChar char="Ø"/>
            </a:pPr>
            <a:r>
              <a:rPr lang="zh-CN" altLang="en-US" sz="2000" b="1" dirty="0">
                <a:effectLst/>
                <a:ea typeface="仿宋" panose="02010609060101010101" pitchFamily="49" charset="-122"/>
                <a:cs typeface="Times New Roman" panose="02020603050405020304" pitchFamily="18" charset="0"/>
              </a:rPr>
              <a:t>以项目制推动出版从业者的学术研究能力和技术应用能力</a:t>
            </a:r>
            <a:endParaRPr lang="zh-CN" altLang="en-US" sz="2000" dirty="0">
              <a:solidFill>
                <a:schemeClr val="dk1"/>
              </a:solidFill>
              <a:latin typeface="幼圆" panose="02010509060101010101" pitchFamily="49" charset="-122"/>
              <a:ea typeface="幼圆" panose="02010509060101010101" pitchFamily="49" charset="-122"/>
              <a:cs typeface="+mn-ea"/>
              <a:sym typeface="+mn-lt"/>
            </a:endParaRPr>
          </a:p>
        </p:txBody>
      </p:sp>
      <p:sp>
        <p:nvSpPr>
          <p:cNvPr id="15" name="PA-矩形 4">
            <a:extLst>
              <a:ext uri="{FF2B5EF4-FFF2-40B4-BE49-F238E27FC236}">
                <a16:creationId xmlns:a16="http://schemas.microsoft.com/office/drawing/2014/main" id="{96DA4BAF-6951-99CB-2AE4-DE2CAF8005A5}"/>
              </a:ext>
            </a:extLst>
          </p:cNvPr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582340" y="4402785"/>
            <a:ext cx="745324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285750" indent="-285750" eaLnBrk="1" hangingPunct="1">
              <a:buFont typeface="Wingdings" panose="05000000000000000000" pitchFamily="2" charset="2"/>
              <a:buChar char="Ø"/>
            </a:pPr>
            <a:r>
              <a:rPr lang="zh-CN" altLang="en-US" sz="2000" b="1" dirty="0">
                <a:effectLst/>
                <a:ea typeface="仿宋" panose="02010609060101010101" pitchFamily="49" charset="-122"/>
                <a:cs typeface="Times New Roman" panose="02020603050405020304" pitchFamily="18" charset="0"/>
              </a:rPr>
              <a:t>以项目制推动出版从业者“匠人精神”的养成</a:t>
            </a:r>
            <a:endParaRPr lang="zh-CN" altLang="en-US" sz="2000" dirty="0">
              <a:solidFill>
                <a:schemeClr val="dk1"/>
              </a:solidFill>
              <a:latin typeface="幼圆" panose="02010509060101010101" pitchFamily="49" charset="-122"/>
              <a:ea typeface="幼圆" panose="02010509060101010101" pitchFamily="49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39961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760640-FB7A-3A56-5F64-C9C3AAF632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A51D6E84-F93E-4126-3C70-C8312A969F8E}"/>
              </a:ext>
            </a:extLst>
          </p:cNvPr>
          <p:cNvGrpSpPr/>
          <p:nvPr/>
        </p:nvGrpSpPr>
        <p:grpSpPr>
          <a:xfrm>
            <a:off x="2" y="226881"/>
            <a:ext cx="6431794" cy="523220"/>
            <a:chOff x="2" y="226881"/>
            <a:chExt cx="6431794" cy="523220"/>
          </a:xfrm>
        </p:grpSpPr>
        <p:grpSp>
          <p:nvGrpSpPr>
            <p:cNvPr id="3" name="组合 2">
              <a:extLst>
                <a:ext uri="{FF2B5EF4-FFF2-40B4-BE49-F238E27FC236}">
                  <a16:creationId xmlns:a16="http://schemas.microsoft.com/office/drawing/2014/main" id="{4D37B737-E014-F506-E8DC-72DFB0B21096}"/>
                </a:ext>
              </a:extLst>
            </p:cNvPr>
            <p:cNvGrpSpPr/>
            <p:nvPr/>
          </p:nvGrpSpPr>
          <p:grpSpPr>
            <a:xfrm>
              <a:off x="2" y="226881"/>
              <a:ext cx="6431794" cy="523220"/>
              <a:chOff x="2" y="597117"/>
              <a:chExt cx="7770684" cy="523220"/>
            </a:xfrm>
          </p:grpSpPr>
          <p:grpSp>
            <p:nvGrpSpPr>
              <p:cNvPr id="7" name="组合 6">
                <a:extLst>
                  <a:ext uri="{FF2B5EF4-FFF2-40B4-BE49-F238E27FC236}">
                    <a16:creationId xmlns:a16="http://schemas.microsoft.com/office/drawing/2014/main" id="{D354228A-0EFA-2931-379E-DDFB1BF7749C}"/>
                  </a:ext>
                </a:extLst>
              </p:cNvPr>
              <p:cNvGrpSpPr/>
              <p:nvPr/>
            </p:nvGrpSpPr>
            <p:grpSpPr>
              <a:xfrm>
                <a:off x="2" y="662026"/>
                <a:ext cx="538129" cy="393405"/>
                <a:chOff x="2" y="662026"/>
                <a:chExt cx="670819" cy="393405"/>
              </a:xfrm>
            </p:grpSpPr>
            <p:sp>
              <p:nvSpPr>
                <p:cNvPr id="9" name="矩形 8">
                  <a:extLst>
                    <a:ext uri="{FF2B5EF4-FFF2-40B4-BE49-F238E27FC236}">
                      <a16:creationId xmlns:a16="http://schemas.microsoft.com/office/drawing/2014/main" id="{37079DB7-3128-AA51-DFA0-DA5C7DE8D645}"/>
                    </a:ext>
                  </a:extLst>
                </p:cNvPr>
                <p:cNvSpPr/>
                <p:nvPr/>
              </p:nvSpPr>
              <p:spPr>
                <a:xfrm>
                  <a:off x="2" y="662026"/>
                  <a:ext cx="311736" cy="393405"/>
                </a:xfrm>
                <a:prstGeom prst="rect">
                  <a:avLst/>
                </a:prstGeom>
                <a:solidFill>
                  <a:srgbClr val="535564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0" name="矩形 9">
                  <a:extLst>
                    <a:ext uri="{FF2B5EF4-FFF2-40B4-BE49-F238E27FC236}">
                      <a16:creationId xmlns:a16="http://schemas.microsoft.com/office/drawing/2014/main" id="{61F3B5E9-CFFE-E093-1DA8-47E32D411491}"/>
                    </a:ext>
                  </a:extLst>
                </p:cNvPr>
                <p:cNvSpPr/>
                <p:nvPr/>
              </p:nvSpPr>
              <p:spPr>
                <a:xfrm>
                  <a:off x="359085" y="662026"/>
                  <a:ext cx="311736" cy="393405"/>
                </a:xfrm>
                <a:prstGeom prst="rect">
                  <a:avLst/>
                </a:prstGeom>
                <a:solidFill>
                  <a:srgbClr val="D8AB7D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93EC853F-056B-7900-20F0-63D8095E1D3D}"/>
                  </a:ext>
                </a:extLst>
              </p:cNvPr>
              <p:cNvSpPr txBox="1"/>
              <p:nvPr/>
            </p:nvSpPr>
            <p:spPr>
              <a:xfrm>
                <a:off x="913455" y="597117"/>
                <a:ext cx="685723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zh-CN" altLang="en-US" sz="2800" dirty="0">
                    <a:solidFill>
                      <a:schemeClr val="tx1"/>
                    </a:solidFill>
                    <a:latin typeface="+mj-ea"/>
                    <a:ea typeface="+mj-ea"/>
                  </a:rPr>
                  <a:t>结语</a:t>
                </a:r>
              </a:p>
            </p:txBody>
          </p:sp>
        </p:grpSp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AA40BA3B-B1A9-3164-E7F1-0F390F8B57E7}"/>
                </a:ext>
              </a:extLst>
            </p:cNvPr>
            <p:cNvSpPr/>
            <p:nvPr/>
          </p:nvSpPr>
          <p:spPr>
            <a:xfrm>
              <a:off x="476848" y="291789"/>
              <a:ext cx="206986" cy="39340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8" name="PA-矩形 4">
            <a:extLst>
              <a:ext uri="{FF2B5EF4-FFF2-40B4-BE49-F238E27FC236}">
                <a16:creationId xmlns:a16="http://schemas.microsoft.com/office/drawing/2014/main" id="{853DF949-09F2-50A5-D8A7-348642B3F4B6}"/>
              </a:ext>
            </a:extLst>
          </p:cNvPr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504847" y="2177057"/>
            <a:ext cx="7739891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dirty="0">
                <a:solidFill>
                  <a:schemeClr val="dk1"/>
                </a:solidFill>
                <a:latin typeface="幼圆" panose="02010509060101010101" pitchFamily="49" charset="-122"/>
                <a:ea typeface="幼圆" panose="02010509060101010101" pitchFamily="49" charset="-122"/>
                <a:cs typeface="+mn-ea"/>
                <a:sym typeface="+mn-lt"/>
              </a:rPr>
              <a:t>出版从业者核心素养的提升是企业与员工的双向奔赴</a:t>
            </a:r>
            <a:endParaRPr lang="zh-CN" altLang="zh-CN" sz="2400" dirty="0">
              <a:solidFill>
                <a:schemeClr val="dk1"/>
              </a:solidFill>
              <a:latin typeface="幼圆" panose="02010509060101010101" pitchFamily="49" charset="-122"/>
              <a:ea typeface="幼圆" panose="02010509060101010101" pitchFamily="49" charset="-122"/>
              <a:cs typeface="+mn-ea"/>
            </a:endParaRPr>
          </a:p>
          <a:p>
            <a:pPr eaLnBrk="1" hangingPunct="1"/>
            <a:endParaRPr lang="zh-CN" altLang="zh-CN" sz="2400" dirty="0">
              <a:solidFill>
                <a:schemeClr val="dk1"/>
              </a:solidFill>
              <a:latin typeface="幼圆" panose="02010509060101010101" pitchFamily="49" charset="-122"/>
              <a:ea typeface="幼圆" panose="02010509060101010101" pitchFamily="49" charset="-122"/>
              <a:cs typeface="+mn-ea"/>
            </a:endParaRPr>
          </a:p>
          <a:p>
            <a:pPr eaLnBrk="1" hangingPunct="1"/>
            <a:endParaRPr lang="zh-CN" altLang="en-US" sz="2400" dirty="0">
              <a:solidFill>
                <a:schemeClr val="dk1"/>
              </a:solidFill>
              <a:latin typeface="幼圆" panose="02010509060101010101" pitchFamily="49" charset="-122"/>
              <a:ea typeface="幼圆" panose="02010509060101010101" pitchFamily="49" charset="-122"/>
              <a:cs typeface="+mn-ea"/>
              <a:sym typeface="+mn-lt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374679DC-5A0E-F0D4-C4A6-65CA45321A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35580" y="300699"/>
            <a:ext cx="2771775" cy="628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6130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heme/theme1.xml><?xml version="1.0" encoding="utf-8"?>
<a:theme xmlns:a="http://schemas.openxmlformats.org/drawingml/2006/main" name="Office 主题​​">
  <a:themeElements>
    <a:clrScheme name="自定义 216">
      <a:dk1>
        <a:srgbClr val="262626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5dtxo2x1">
      <a:majorFont>
        <a:latin typeface="阿里巴巴普惠体" panose="020F0302020204030204"/>
        <a:ea typeface="阿里巴巴普惠体"/>
        <a:cs typeface=""/>
      </a:majorFont>
      <a:minorFont>
        <a:latin typeface="阿里巴巴普惠体" panose="020F0502020204030204"/>
        <a:ea typeface="阿里巴巴普惠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1888</TotalTime>
  <Words>352</Words>
  <Application>Microsoft Office PowerPoint</Application>
  <PresentationFormat>宽屏</PresentationFormat>
  <Paragraphs>34</Paragraphs>
  <Slides>8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5" baseType="lpstr">
      <vt:lpstr>阿里巴巴普惠体</vt:lpstr>
      <vt:lpstr>仿宋</vt:lpstr>
      <vt:lpstr>演示夏行楷</vt:lpstr>
      <vt:lpstr>幼圆</vt:lpstr>
      <vt:lpstr>Arial</vt:lpstr>
      <vt:lpstr>Wingdings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Administrator</dc:creator>
  <cp:lastModifiedBy>凡 杨</cp:lastModifiedBy>
  <cp:revision>24</cp:revision>
  <dcterms:created xsi:type="dcterms:W3CDTF">2024-09-17T07:57:35Z</dcterms:created>
  <dcterms:modified xsi:type="dcterms:W3CDTF">2024-12-24T06:44:51Z</dcterms:modified>
</cp:coreProperties>
</file>