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60" r:id="rId5"/>
    <p:sldId id="303" r:id="rId6"/>
    <p:sldId id="358" r:id="rId7"/>
    <p:sldId id="330" r:id="rId8"/>
    <p:sldId id="331" r:id="rId9"/>
    <p:sldId id="332" r:id="rId10"/>
    <p:sldId id="333" r:id="rId11"/>
    <p:sldId id="334" r:id="rId12"/>
    <p:sldId id="335" r:id="rId13"/>
    <p:sldId id="336" r:id="rId14"/>
    <p:sldId id="347" r:id="rId15"/>
    <p:sldId id="337" r:id="rId16"/>
    <p:sldId id="339" r:id="rId17"/>
    <p:sldId id="340" r:id="rId18"/>
    <p:sldId id="341" r:id="rId19"/>
    <p:sldId id="348" r:id="rId20"/>
    <p:sldId id="342" r:id="rId21"/>
    <p:sldId id="343" r:id="rId22"/>
    <p:sldId id="344" r:id="rId23"/>
    <p:sldId id="346" r:id="rId24"/>
    <p:sldId id="266" r:id="rId25"/>
  </p:sldIdLst>
  <p:sldSz cx="9144000" cy="5143500" type="screen16x9"/>
  <p:notesSz cx="6858000" cy="9144000"/>
  <p:custDataLst>
    <p:tags r:id="rId2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9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EEEEEE"/>
    <a:srgbClr val="044875"/>
    <a:srgbClr val="6CA4B3"/>
    <a:srgbClr val="D6E0E6"/>
    <a:srgbClr val="A3A9AF"/>
    <a:srgbClr val="3B3838"/>
    <a:srgbClr val="0D5569"/>
    <a:srgbClr val="DA5953"/>
    <a:srgbClr val="D85953"/>
    <a:srgbClr val="D02C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8" d="100"/>
          <a:sy n="108" d="100"/>
        </p:scale>
        <p:origin x="730" y="96"/>
      </p:cViewPr>
      <p:guideLst>
        <p:guide orient="horz" pos="1620"/>
        <p:guide pos="29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tags" Target="tags/tag90.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609E77-BAEA-4998-B39B-C943EB455E7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F5A592-92DF-4DC6-B2A7-148963210EF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9F5A592-92DF-4DC6-B2A7-148963210EF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240DCF1-7A15-49A8-8DB6-247B7AB73E00}"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749C28-45AF-475C-A458-9DA0B7A74FA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240DCF1-7A15-49A8-8DB6-247B7AB73E00}"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749C28-45AF-475C-A458-9DA0B7A74FAF}"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0DCF1-7A15-49A8-8DB6-247B7AB73E00}"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E749C28-45AF-475C-A458-9DA0B7A74FAF}" type="slidenum">
              <a:rPr lang="zh-CN" altLang="en-US" smtClean="0"/>
            </a:fld>
            <a:endParaRPr lang="zh-CN" altLang="en-US"/>
          </a:p>
        </p:txBody>
      </p:sp>
      <p:sp>
        <p:nvSpPr>
          <p:cNvPr id="5" name="文本框 4"/>
          <p:cNvSpPr txBox="1"/>
          <p:nvPr userDrawn="1"/>
        </p:nvSpPr>
        <p:spPr>
          <a:xfrm>
            <a:off x="325569" y="762773"/>
            <a:ext cx="8273097" cy="2953385"/>
          </a:xfrm>
          <a:prstGeom prst="rect">
            <a:avLst/>
          </a:prstGeom>
          <a:noFill/>
        </p:spPr>
        <p:txBody>
          <a:bodyPr wrap="square" rtlCol="0">
            <a:spAutoFit/>
          </a:bodyPr>
          <a:lstStyle/>
          <a:p>
            <a:pPr algn="ctr">
              <a:lnSpc>
                <a:spcPct val="150000"/>
              </a:lnSpc>
            </a:pPr>
            <a:r>
              <a:rPr lang="zh-CN" altLang="en-US" sz="2800" b="1" dirty="0">
                <a:solidFill>
                  <a:srgbClr val="EEEEEE"/>
                </a:solidFill>
                <a:latin typeface="微软雅黑" panose="020B0503020204020204" pitchFamily="34" charset="-122"/>
                <a:ea typeface="微软雅黑" panose="020B0503020204020204" pitchFamily="34" charset="-122"/>
              </a:rPr>
              <a:t>版权声明</a:t>
            </a:r>
            <a:endParaRPr lang="zh-CN" altLang="en-US" sz="2800" b="1" dirty="0">
              <a:solidFill>
                <a:srgbClr val="EEEEEE"/>
              </a:solidFill>
              <a:latin typeface="微软雅黑" panose="020B0503020204020204" pitchFamily="34" charset="-122"/>
              <a:ea typeface="微软雅黑" panose="020B0503020204020204" pitchFamily="34" charset="-122"/>
            </a:endParaRPr>
          </a:p>
          <a:p>
            <a:pPr algn="just">
              <a:lnSpc>
                <a:spcPct val="150000"/>
              </a:lnSpc>
            </a:pPr>
            <a:endParaRPr lang="zh-CN" altLang="en-US" sz="1200" dirty="0">
              <a:solidFill>
                <a:srgbClr val="EEEEEE"/>
              </a:solidFill>
              <a:latin typeface="微软雅黑" panose="020B0503020204020204" pitchFamily="34" charset="-122"/>
              <a:ea typeface="微软雅黑" panose="020B0503020204020204" pitchFamily="34" charset="-122"/>
            </a:endParaRPr>
          </a:p>
          <a:p>
            <a:pPr algn="just">
              <a:lnSpc>
                <a:spcPct val="150000"/>
              </a:lnSpc>
            </a:pPr>
            <a:r>
              <a:rPr lang="zh-CN" altLang="en-US" sz="1200" dirty="0">
                <a:solidFill>
                  <a:srgbClr val="EEEEEE"/>
                </a:solidFill>
                <a:latin typeface="微软雅黑" panose="020B0503020204020204" pitchFamily="34" charset="-122"/>
                <a:ea typeface="微软雅黑" panose="020B0503020204020204" pitchFamily="34" charset="-122"/>
              </a:rPr>
              <a:t>感谢您下载觅知网平台上提供的</a:t>
            </a:r>
            <a:r>
              <a:rPr lang="en-US" altLang="zh-CN" sz="1200" dirty="0">
                <a:solidFill>
                  <a:srgbClr val="EEEEEE"/>
                </a:solidFill>
                <a:latin typeface="微软雅黑" panose="020B0503020204020204" pitchFamily="34" charset="-122"/>
                <a:ea typeface="微软雅黑" panose="020B0503020204020204" pitchFamily="34" charset="-122"/>
              </a:rPr>
              <a:t>PPT</a:t>
            </a:r>
            <a:r>
              <a:rPr lang="zh-CN" altLang="en-US" sz="1200" dirty="0">
                <a:solidFill>
                  <a:srgbClr val="EEEEEE"/>
                </a:solidFill>
                <a:latin typeface="微软雅黑" panose="020B0503020204020204" pitchFamily="34" charset="-122"/>
                <a:ea typeface="微软雅黑" panose="020B0503020204020204" pitchFamily="34" charset="-122"/>
              </a:rPr>
              <a:t>作品，为了您和觅知网以及原创作者的利益，请勿复制、传播、销售，否则将承担法律责任！觅知网将对作品进行维权，按照传播下载次数进行十倍的索取赔偿！</a:t>
            </a:r>
            <a:endParaRPr lang="en-US" altLang="zh-CN" sz="1200" dirty="0">
              <a:solidFill>
                <a:srgbClr val="EEEEEE"/>
              </a:solidFill>
              <a:latin typeface="微软雅黑" panose="020B0503020204020204" pitchFamily="34" charset="-122"/>
              <a:ea typeface="微软雅黑" panose="020B0503020204020204" pitchFamily="34" charset="-122"/>
            </a:endParaRPr>
          </a:p>
          <a:p>
            <a:pPr algn="just">
              <a:lnSpc>
                <a:spcPct val="150000"/>
              </a:lnSpc>
            </a:pPr>
            <a:endParaRPr lang="zh-CN" altLang="en-US" sz="1200" dirty="0">
              <a:solidFill>
                <a:srgbClr val="EEEEEE"/>
              </a:solidFill>
              <a:latin typeface="微软雅黑" panose="020B0503020204020204" pitchFamily="34" charset="-122"/>
              <a:ea typeface="微软雅黑" panose="020B0503020204020204" pitchFamily="34" charset="-122"/>
            </a:endParaRPr>
          </a:p>
          <a:p>
            <a:pPr algn="just">
              <a:lnSpc>
                <a:spcPct val="150000"/>
              </a:lnSpc>
            </a:pPr>
            <a:r>
              <a:rPr lang="en-US" altLang="zh-CN" sz="1200" dirty="0">
                <a:solidFill>
                  <a:srgbClr val="EEEEEE"/>
                </a:solidFill>
                <a:latin typeface="微软雅黑" panose="020B0503020204020204" pitchFamily="34" charset="-122"/>
                <a:ea typeface="微软雅黑" panose="020B0503020204020204" pitchFamily="34" charset="-122"/>
              </a:rPr>
              <a:t>1.</a:t>
            </a:r>
            <a:r>
              <a:rPr lang="zh-CN" altLang="en-US" sz="1200" dirty="0">
                <a:solidFill>
                  <a:srgbClr val="EEEEEE"/>
                </a:solidFill>
                <a:latin typeface="微软雅黑" panose="020B0503020204020204" pitchFamily="34" charset="-122"/>
                <a:ea typeface="微软雅黑" panose="020B0503020204020204" pitchFamily="34" charset="-122"/>
              </a:rPr>
              <a:t>在觅知网出售的</a:t>
            </a:r>
            <a:r>
              <a:rPr lang="en-US" altLang="zh-CN" sz="1200" dirty="0">
                <a:solidFill>
                  <a:srgbClr val="EEEEEE"/>
                </a:solidFill>
                <a:latin typeface="微软雅黑" panose="020B0503020204020204" pitchFamily="34" charset="-122"/>
                <a:ea typeface="微软雅黑" panose="020B0503020204020204" pitchFamily="34" charset="-122"/>
              </a:rPr>
              <a:t>PPT</a:t>
            </a:r>
            <a:r>
              <a:rPr lang="zh-CN" altLang="en-US" sz="1200" dirty="0">
                <a:solidFill>
                  <a:srgbClr val="EEEEEE"/>
                </a:solidFill>
                <a:latin typeface="微软雅黑" panose="020B0503020204020204" pitchFamily="34" charset="-122"/>
                <a:ea typeface="微软雅黑" panose="020B0503020204020204" pitchFamily="34" charset="-122"/>
              </a:rPr>
              <a:t>模板是免版税类（</a:t>
            </a:r>
            <a:r>
              <a:rPr lang="en-US" altLang="zh-CN" sz="1200" dirty="0">
                <a:solidFill>
                  <a:srgbClr val="EEEEEE"/>
                </a:solidFill>
                <a:latin typeface="微软雅黑" panose="020B0503020204020204" pitchFamily="34" charset="-122"/>
                <a:ea typeface="微软雅黑" panose="020B0503020204020204" pitchFamily="34" charset="-122"/>
              </a:rPr>
              <a:t>RF</a:t>
            </a:r>
            <a:r>
              <a:rPr lang="zh-CN" altLang="en-US" sz="1200" dirty="0">
                <a:solidFill>
                  <a:srgbClr val="EEEEEE"/>
                </a:solidFill>
                <a:latin typeface="微软雅黑" panose="020B0503020204020204" pitchFamily="34" charset="-122"/>
                <a:ea typeface="微软雅黑" panose="020B0503020204020204" pitchFamily="34" charset="-122"/>
              </a:rPr>
              <a:t>：</a:t>
            </a:r>
            <a:r>
              <a:rPr lang="en-US" altLang="zh-CN" sz="1200" dirty="0">
                <a:solidFill>
                  <a:srgbClr val="EEEEEE"/>
                </a:solidFill>
                <a:latin typeface="微软雅黑" panose="020B0503020204020204" pitchFamily="34" charset="-122"/>
                <a:ea typeface="微软雅黑" panose="020B0503020204020204" pitchFamily="34" charset="-122"/>
              </a:rPr>
              <a:t>Royalty-Free</a:t>
            </a:r>
            <a:r>
              <a:rPr lang="zh-CN" altLang="en-US" sz="1200" dirty="0">
                <a:solidFill>
                  <a:srgbClr val="EEEEEE"/>
                </a:solidFill>
                <a:latin typeface="微软雅黑" panose="020B0503020204020204" pitchFamily="34" charset="-122"/>
                <a:ea typeface="微软雅黑" panose="020B0503020204020204" pitchFamily="34" charset="-122"/>
              </a:rPr>
              <a:t>）正版受</a:t>
            </a:r>
            <a:r>
              <a:rPr lang="en-US" altLang="zh-CN" sz="1200" dirty="0">
                <a:solidFill>
                  <a:srgbClr val="EEEEEE"/>
                </a:solidFill>
                <a:latin typeface="微软雅黑" panose="020B0503020204020204" pitchFamily="34" charset="-122"/>
                <a:ea typeface="微软雅黑" panose="020B0503020204020204" pitchFamily="34" charset="-122"/>
              </a:rPr>
              <a:t>《</a:t>
            </a:r>
            <a:r>
              <a:rPr lang="zh-CN" altLang="en-US" sz="1200" dirty="0">
                <a:solidFill>
                  <a:srgbClr val="EEEEEE"/>
                </a:solidFill>
                <a:latin typeface="微软雅黑" panose="020B0503020204020204" pitchFamily="34" charset="-122"/>
                <a:ea typeface="微软雅黑" panose="020B0503020204020204" pitchFamily="34" charset="-122"/>
              </a:rPr>
              <a:t>中国人民共和国著作法</a:t>
            </a:r>
            <a:r>
              <a:rPr lang="en-US" altLang="zh-CN" sz="1200" dirty="0">
                <a:solidFill>
                  <a:srgbClr val="EEEEEE"/>
                </a:solidFill>
                <a:latin typeface="微软雅黑" panose="020B0503020204020204" pitchFamily="34" charset="-122"/>
                <a:ea typeface="微软雅黑" panose="020B0503020204020204" pitchFamily="34" charset="-122"/>
              </a:rPr>
              <a:t>》</a:t>
            </a:r>
            <a:r>
              <a:rPr lang="zh-CN" altLang="en-US" sz="1200" dirty="0">
                <a:solidFill>
                  <a:srgbClr val="EEEEEE"/>
                </a:solidFill>
                <a:latin typeface="微软雅黑" panose="020B0503020204020204" pitchFamily="34" charset="-122"/>
                <a:ea typeface="微软雅黑" panose="020B0503020204020204" pitchFamily="34" charset="-122"/>
              </a:rPr>
              <a:t>和</a:t>
            </a:r>
            <a:r>
              <a:rPr lang="en-US" altLang="zh-CN" sz="1200" dirty="0">
                <a:solidFill>
                  <a:srgbClr val="EEEEEE"/>
                </a:solidFill>
                <a:latin typeface="微软雅黑" panose="020B0503020204020204" pitchFamily="34" charset="-122"/>
                <a:ea typeface="微软雅黑" panose="020B0503020204020204" pitchFamily="34" charset="-122"/>
              </a:rPr>
              <a:t>《</a:t>
            </a:r>
            <a:r>
              <a:rPr lang="zh-CN" altLang="en-US" sz="1200" dirty="0">
                <a:solidFill>
                  <a:srgbClr val="EEEEEE"/>
                </a:solidFill>
                <a:latin typeface="微软雅黑" panose="020B0503020204020204" pitchFamily="34" charset="-122"/>
                <a:ea typeface="微软雅黑" panose="020B0503020204020204" pitchFamily="34" charset="-122"/>
              </a:rPr>
              <a:t>世界版权公约</a:t>
            </a:r>
            <a:r>
              <a:rPr lang="en-US" altLang="zh-CN" sz="1200" dirty="0">
                <a:solidFill>
                  <a:srgbClr val="EEEEEE"/>
                </a:solidFill>
                <a:latin typeface="微软雅黑" panose="020B0503020204020204" pitchFamily="34" charset="-122"/>
                <a:ea typeface="微软雅黑" panose="020B0503020204020204" pitchFamily="34" charset="-122"/>
              </a:rPr>
              <a:t>》</a:t>
            </a:r>
            <a:r>
              <a:rPr lang="zh-CN" altLang="en-US" sz="1200" dirty="0">
                <a:solidFill>
                  <a:srgbClr val="EEEEEE"/>
                </a:solidFill>
                <a:latin typeface="微软雅黑" panose="020B0503020204020204" pitchFamily="34" charset="-122"/>
                <a:ea typeface="微软雅黑" panose="020B0503020204020204" pitchFamily="34" charset="-122"/>
              </a:rPr>
              <a:t>的保护，作品的所有权、版权和著作权归觅知网所有，您下载的是</a:t>
            </a:r>
            <a:r>
              <a:rPr lang="en-US" altLang="zh-CN" sz="1200" dirty="0">
                <a:solidFill>
                  <a:srgbClr val="EEEEEE"/>
                </a:solidFill>
                <a:latin typeface="微软雅黑" panose="020B0503020204020204" pitchFamily="34" charset="-122"/>
                <a:ea typeface="微软雅黑" panose="020B0503020204020204" pitchFamily="34" charset="-122"/>
              </a:rPr>
              <a:t>PPT</a:t>
            </a:r>
            <a:r>
              <a:rPr lang="zh-CN" altLang="en-US" sz="1200" dirty="0">
                <a:solidFill>
                  <a:srgbClr val="EEEEEE"/>
                </a:solidFill>
                <a:latin typeface="微软雅黑" panose="020B0503020204020204" pitchFamily="34" charset="-122"/>
                <a:ea typeface="微软雅黑" panose="020B0503020204020204" pitchFamily="34" charset="-122"/>
              </a:rPr>
              <a:t>模板素材的使用权。</a:t>
            </a:r>
            <a:endParaRPr lang="zh-CN" altLang="en-US" sz="1200" dirty="0">
              <a:solidFill>
                <a:srgbClr val="EEEEEE"/>
              </a:solidFill>
              <a:latin typeface="微软雅黑" panose="020B0503020204020204" pitchFamily="34" charset="-122"/>
              <a:ea typeface="微软雅黑" panose="020B0503020204020204" pitchFamily="34" charset="-122"/>
            </a:endParaRPr>
          </a:p>
          <a:p>
            <a:pPr algn="just">
              <a:lnSpc>
                <a:spcPct val="150000"/>
              </a:lnSpc>
            </a:pPr>
            <a:r>
              <a:rPr lang="en-US" altLang="zh-CN" sz="1200" dirty="0">
                <a:solidFill>
                  <a:srgbClr val="EEEEEE"/>
                </a:solidFill>
                <a:latin typeface="微软雅黑" panose="020B0503020204020204" pitchFamily="34" charset="-122"/>
                <a:ea typeface="微软雅黑" panose="020B0503020204020204" pitchFamily="34" charset="-122"/>
              </a:rPr>
              <a:t>2.</a:t>
            </a:r>
            <a:r>
              <a:rPr lang="zh-CN" altLang="en-US" sz="1200" dirty="0">
                <a:solidFill>
                  <a:srgbClr val="EEEEEE"/>
                </a:solidFill>
                <a:latin typeface="微软雅黑" panose="020B0503020204020204" pitchFamily="34" charset="-122"/>
                <a:ea typeface="微软雅黑" panose="020B0503020204020204" pitchFamily="34" charset="-122"/>
              </a:rPr>
              <a:t>不得将觅知网的</a:t>
            </a:r>
            <a:r>
              <a:rPr lang="en-US" altLang="zh-CN" sz="1200" dirty="0">
                <a:solidFill>
                  <a:srgbClr val="EEEEEE"/>
                </a:solidFill>
                <a:latin typeface="微软雅黑" panose="020B0503020204020204" pitchFamily="34" charset="-122"/>
                <a:ea typeface="微软雅黑" panose="020B0503020204020204" pitchFamily="34" charset="-122"/>
              </a:rPr>
              <a:t>PPT</a:t>
            </a:r>
            <a:r>
              <a:rPr lang="zh-CN" altLang="en-US" sz="1200" dirty="0">
                <a:solidFill>
                  <a:srgbClr val="EEEEEE"/>
                </a:solidFill>
                <a:latin typeface="微软雅黑" panose="020B0503020204020204" pitchFamily="34" charset="-122"/>
                <a:ea typeface="微软雅黑" panose="020B0503020204020204" pitchFamily="34" charset="-122"/>
              </a:rPr>
              <a:t>模板、</a:t>
            </a:r>
            <a:r>
              <a:rPr lang="en-US" altLang="zh-CN" sz="1200" dirty="0">
                <a:solidFill>
                  <a:srgbClr val="EEEEEE"/>
                </a:solidFill>
                <a:latin typeface="微软雅黑" panose="020B0503020204020204" pitchFamily="34" charset="-122"/>
                <a:ea typeface="微软雅黑" panose="020B0503020204020204" pitchFamily="34" charset="-122"/>
              </a:rPr>
              <a:t>PPT</a:t>
            </a:r>
            <a:r>
              <a:rPr lang="zh-CN" altLang="en-US" sz="1200" dirty="0">
                <a:solidFill>
                  <a:srgbClr val="EEEEEE"/>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sz="1200" dirty="0">
              <a:solidFill>
                <a:srgbClr val="EEEEEE"/>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1.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240DCF1-7A15-49A8-8DB6-247B7AB73E00}"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E749C28-45AF-475C-A458-9DA0B7A74FA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2.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8" Type="http://schemas.openxmlformats.org/officeDocument/2006/relationships/notesSlide" Target="../notesSlides/notesSlide15.xml"/><Relationship Id="rId7" Type="http://schemas.openxmlformats.org/officeDocument/2006/relationships/slideLayout" Target="../slideLayouts/slideLayout2.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s>
</file>

<file path=ppt/slides/_rels/slide16.xml.rels><?xml version="1.0" encoding="UTF-8" standalone="yes"?>
<Relationships xmlns="http://schemas.openxmlformats.org/package/2006/relationships"><Relationship Id="rId6" Type="http://schemas.openxmlformats.org/officeDocument/2006/relationships/notesSlide" Target="../notesSlides/notesSlide16.xml"/><Relationship Id="rId5" Type="http://schemas.openxmlformats.org/officeDocument/2006/relationships/slideLayout" Target="../slideLayouts/slideLayout2.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2.xml"/><Relationship Id="rId2" Type="http://schemas.openxmlformats.org/officeDocument/2006/relationships/tags" Target="../tags/tag65.xml"/><Relationship Id="rId1" Type="http://schemas.openxmlformats.org/officeDocument/2006/relationships/tags" Target="../tags/tag64.xml"/></Relationships>
</file>

<file path=ppt/slides/_rels/slide18.xml.rels><?xml version="1.0" encoding="UTF-8" standalone="yes"?>
<Relationships xmlns="http://schemas.openxmlformats.org/package/2006/relationships"><Relationship Id="rId8" Type="http://schemas.openxmlformats.org/officeDocument/2006/relationships/notesSlide" Target="../notesSlides/notesSlide18.xml"/><Relationship Id="rId7" Type="http://schemas.openxmlformats.org/officeDocument/2006/relationships/slideLayout" Target="../slideLayouts/slideLayout2.xml"/><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tags" Target="../tags/tag69.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5" Type="http://schemas.openxmlformats.org/officeDocument/2006/relationships/notesSlide" Target="../notesSlides/notesSlide2.xml"/><Relationship Id="rId14" Type="http://schemas.openxmlformats.org/officeDocument/2006/relationships/slideLayout" Target="../slideLayouts/slideLayout1.xml"/><Relationship Id="rId13" Type="http://schemas.openxmlformats.org/officeDocument/2006/relationships/image" Target="../media/image2.png"/><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9" Type="http://schemas.openxmlformats.org/officeDocument/2006/relationships/tags" Target="../tags/tag80.xml"/><Relationship Id="rId8" Type="http://schemas.openxmlformats.org/officeDocument/2006/relationships/tags" Target="../tags/tag79.xml"/><Relationship Id="rId7" Type="http://schemas.openxmlformats.org/officeDocument/2006/relationships/tags" Target="../tags/tag78.xml"/><Relationship Id="rId6" Type="http://schemas.openxmlformats.org/officeDocument/2006/relationships/tags" Target="../tags/tag77.xml"/><Relationship Id="rId5" Type="http://schemas.openxmlformats.org/officeDocument/2006/relationships/tags" Target="../tags/tag76.xml"/><Relationship Id="rId4" Type="http://schemas.openxmlformats.org/officeDocument/2006/relationships/tags" Target="../tags/tag75.xml"/><Relationship Id="rId3" Type="http://schemas.openxmlformats.org/officeDocument/2006/relationships/tags" Target="../tags/tag74.xml"/><Relationship Id="rId2" Type="http://schemas.openxmlformats.org/officeDocument/2006/relationships/tags" Target="../tags/tag73.xml"/><Relationship Id="rId19" Type="http://schemas.openxmlformats.org/officeDocument/2006/relationships/notesSlide" Target="../notesSlides/notesSlide20.xml"/><Relationship Id="rId18" Type="http://schemas.openxmlformats.org/officeDocument/2006/relationships/slideLayout" Target="../slideLayouts/slideLayout2.xml"/><Relationship Id="rId17" Type="http://schemas.openxmlformats.org/officeDocument/2006/relationships/tags" Target="../tags/tag88.xml"/><Relationship Id="rId16" Type="http://schemas.openxmlformats.org/officeDocument/2006/relationships/tags" Target="../tags/tag87.xml"/><Relationship Id="rId15" Type="http://schemas.openxmlformats.org/officeDocument/2006/relationships/tags" Target="../tags/tag86.xml"/><Relationship Id="rId14" Type="http://schemas.openxmlformats.org/officeDocument/2006/relationships/tags" Target="../tags/tag85.xml"/><Relationship Id="rId13" Type="http://schemas.openxmlformats.org/officeDocument/2006/relationships/tags" Target="../tags/tag84.xml"/><Relationship Id="rId12" Type="http://schemas.openxmlformats.org/officeDocument/2006/relationships/tags" Target="../tags/tag83.xml"/><Relationship Id="rId11" Type="http://schemas.openxmlformats.org/officeDocument/2006/relationships/tags" Target="../tags/tag82.xml"/><Relationship Id="rId10" Type="http://schemas.openxmlformats.org/officeDocument/2006/relationships/tags" Target="../tags/tag81.xml"/><Relationship Id="rId1" Type="http://schemas.openxmlformats.org/officeDocument/2006/relationships/tags" Target="../tags/tag7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22.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7" Type="http://schemas.openxmlformats.org/officeDocument/2006/relationships/notesSlide" Target="../notesSlides/notesSlide5.xml"/><Relationship Id="rId16" Type="http://schemas.openxmlformats.org/officeDocument/2006/relationships/slideLayout" Target="../slideLayouts/slideLayout2.xml"/><Relationship Id="rId15" Type="http://schemas.openxmlformats.org/officeDocument/2006/relationships/tags" Target="../tags/tag26.xml"/><Relationship Id="rId14" Type="http://schemas.openxmlformats.org/officeDocument/2006/relationships/tags" Target="../tags/tag25.xml"/><Relationship Id="rId13" Type="http://schemas.openxmlformats.org/officeDocument/2006/relationships/tags" Target="../tags/tag24.xml"/><Relationship Id="rId12" Type="http://schemas.openxmlformats.org/officeDocument/2006/relationships/tags" Target="../tags/tag23.xml"/><Relationship Id="rId11" Type="http://schemas.openxmlformats.org/officeDocument/2006/relationships/tags" Target="../tags/tag22.xml"/><Relationship Id="rId10" Type="http://schemas.openxmlformats.org/officeDocument/2006/relationships/tags" Target="../tags/tag21.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a:srcRect t="5427" b="7273"/>
          <a:stretch>
            <a:fillRect/>
          </a:stretch>
        </p:blipFill>
        <p:spPr>
          <a:xfrm>
            <a:off x="7078345" y="3183255"/>
            <a:ext cx="2064385" cy="1803400"/>
          </a:xfrm>
          <a:prstGeom prst="rect">
            <a:avLst/>
          </a:prstGeom>
        </p:spPr>
      </p:pic>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42" name="文本框 41"/>
          <p:cNvSpPr txBox="1">
            <a:spLocks noChangeArrowheads="1"/>
          </p:cNvSpPr>
          <p:nvPr/>
        </p:nvSpPr>
        <p:spPr bwMode="auto">
          <a:xfrm>
            <a:off x="2756535" y="3668395"/>
            <a:ext cx="435800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anose="020F0502020204030204" pitchFamily="34" charset="0"/>
                <a:ea typeface="宋体" panose="02010600030101010101" pitchFamily="2" charset="-122"/>
              </a:defRPr>
            </a:lvl1pPr>
            <a:lvl2pPr marL="742950" indent="-285750">
              <a:defRPr sz="2400">
                <a:solidFill>
                  <a:schemeClr val="tx1"/>
                </a:solidFill>
                <a:latin typeface="Calibri" panose="020F0502020204030204" pitchFamily="34" charset="0"/>
                <a:ea typeface="宋体" panose="02010600030101010101" pitchFamily="2" charset="-122"/>
              </a:defRPr>
            </a:lvl2pPr>
            <a:lvl3pPr>
              <a:defRPr sz="2000">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000" dirty="0">
                <a:solidFill>
                  <a:srgbClr val="044875"/>
                </a:solidFill>
                <a:latin typeface="+mn-ea"/>
                <a:ea typeface="+mn-ea"/>
              </a:rPr>
              <a:t> </a:t>
            </a:r>
            <a:r>
              <a:rPr lang="zh-CN" altLang="en-US" sz="2000" b="1" dirty="0">
                <a:solidFill>
                  <a:srgbClr val="044875"/>
                </a:solidFill>
                <a:latin typeface="+mn-ea"/>
                <a:ea typeface="+mn-ea"/>
              </a:rPr>
              <a:t>东南大学出版社</a:t>
            </a:r>
            <a:r>
              <a:rPr lang="en-US" altLang="zh-CN" sz="2000" b="1" dirty="0">
                <a:solidFill>
                  <a:srgbClr val="044875"/>
                </a:solidFill>
                <a:latin typeface="+mn-ea"/>
                <a:ea typeface="+mn-ea"/>
              </a:rPr>
              <a:t>   </a:t>
            </a:r>
            <a:r>
              <a:rPr lang="zh-CN" altLang="en-US" sz="2000" b="1" dirty="0">
                <a:solidFill>
                  <a:srgbClr val="044875"/>
                </a:solidFill>
                <a:latin typeface="+mn-ea"/>
                <a:ea typeface="+mn-ea"/>
              </a:rPr>
              <a:t>刘坚</a:t>
            </a:r>
            <a:r>
              <a:rPr lang="en-US" altLang="zh-CN" sz="2000" b="1" dirty="0">
                <a:solidFill>
                  <a:srgbClr val="044875"/>
                </a:solidFill>
                <a:latin typeface="+mn-ea"/>
                <a:ea typeface="+mn-ea"/>
              </a:rPr>
              <a:t> </a:t>
            </a:r>
            <a:r>
              <a:rPr lang="zh-CN" altLang="en-US" sz="2000" b="1" dirty="0">
                <a:solidFill>
                  <a:srgbClr val="044875"/>
                </a:solidFill>
                <a:latin typeface="+mn-ea"/>
                <a:ea typeface="+mn-ea"/>
              </a:rPr>
              <a:t>编审、</a:t>
            </a:r>
            <a:r>
              <a:rPr lang="zh-CN" altLang="en-US" sz="2000" b="1" dirty="0">
                <a:solidFill>
                  <a:srgbClr val="044875"/>
                </a:solidFill>
                <a:latin typeface="+mn-ea"/>
                <a:ea typeface="+mn-ea"/>
              </a:rPr>
              <a:t>博士后</a:t>
            </a:r>
            <a:endParaRPr lang="zh-CN" altLang="en-US" sz="2000" b="1" dirty="0">
              <a:solidFill>
                <a:srgbClr val="044875"/>
              </a:solidFill>
              <a:latin typeface="+mn-ea"/>
              <a:ea typeface="+mn-ea"/>
            </a:endParaRPr>
          </a:p>
        </p:txBody>
      </p:sp>
      <p:sp>
        <p:nvSpPr>
          <p:cNvPr id="58" name="Freeform 6"/>
          <p:cNvSpPr/>
          <p:nvPr/>
        </p:nvSpPr>
        <p:spPr bwMode="auto">
          <a:xfrm>
            <a:off x="1110615" y="947420"/>
            <a:ext cx="7098030" cy="2202815"/>
          </a:xfrm>
          <a:custGeom>
            <a:avLst/>
            <a:gdLst>
              <a:gd name="T0" fmla="*/ 368 w 5566"/>
              <a:gd name="T1" fmla="*/ 0 h 1850"/>
              <a:gd name="T2" fmla="*/ 5566 w 5566"/>
              <a:gd name="T3" fmla="*/ 0 h 1850"/>
              <a:gd name="T4" fmla="*/ 5566 w 5566"/>
              <a:gd name="T5" fmla="*/ 1850 h 1850"/>
              <a:gd name="T6" fmla="*/ 0 w 5566"/>
              <a:gd name="T7" fmla="*/ 1850 h 1850"/>
              <a:gd name="T8" fmla="*/ 368 w 5566"/>
              <a:gd name="T9" fmla="*/ 0 h 1850"/>
            </a:gdLst>
            <a:ahLst/>
            <a:cxnLst>
              <a:cxn ang="0">
                <a:pos x="T0" y="T1"/>
              </a:cxn>
              <a:cxn ang="0">
                <a:pos x="T2" y="T3"/>
              </a:cxn>
              <a:cxn ang="0">
                <a:pos x="T4" y="T5"/>
              </a:cxn>
              <a:cxn ang="0">
                <a:pos x="T6" y="T7"/>
              </a:cxn>
              <a:cxn ang="0">
                <a:pos x="T8" y="T9"/>
              </a:cxn>
            </a:cxnLst>
            <a:rect l="0" t="0" r="r" b="b"/>
            <a:pathLst>
              <a:path w="5566" h="1850">
                <a:moveTo>
                  <a:pt x="368" y="0"/>
                </a:moveTo>
                <a:lnTo>
                  <a:pt x="5566" y="0"/>
                </a:lnTo>
                <a:lnTo>
                  <a:pt x="5566" y="1850"/>
                </a:lnTo>
                <a:lnTo>
                  <a:pt x="0" y="1850"/>
                </a:lnTo>
                <a:lnTo>
                  <a:pt x="368" y="0"/>
                </a:lnTo>
                <a:close/>
              </a:path>
            </a:pathLst>
          </a:custGeom>
          <a:solidFill>
            <a:srgbClr val="044875"/>
          </a:solidFill>
          <a:ln>
            <a:noFill/>
          </a:ln>
        </p:spPr>
        <p:txBody>
          <a:bodyPr vert="horz" wrap="square" lIns="68580" tIns="34290" rIns="68580" bIns="34290" numCol="1" anchor="t" anchorCtr="0" compatLnSpc="1"/>
          <a:lstStyle/>
          <a:p>
            <a:endParaRPr lang="zh-CN" altLang="en-US" sz="1050"/>
          </a:p>
        </p:txBody>
      </p:sp>
      <p:sp>
        <p:nvSpPr>
          <p:cNvPr id="61" name="文本框 60"/>
          <p:cNvSpPr txBox="1"/>
          <p:nvPr/>
        </p:nvSpPr>
        <p:spPr>
          <a:xfrm>
            <a:off x="2076089" y="1439616"/>
            <a:ext cx="5466080" cy="1373505"/>
          </a:xfrm>
          <a:prstGeom prst="rect">
            <a:avLst/>
          </a:prstGeom>
          <a:noFill/>
        </p:spPr>
        <p:txBody>
          <a:bodyPr wrap="none" rtlCol="0">
            <a:spAutoFit/>
          </a:bodyPr>
          <a:lstStyle/>
          <a:p>
            <a:pPr indent="0" algn="ctr" fontAlgn="auto">
              <a:lnSpc>
                <a:spcPts val="5000"/>
              </a:lnSpc>
            </a:pPr>
            <a:r>
              <a:rPr lang="zh-CN" altLang="en-US" sz="3200" b="1" dirty="0">
                <a:solidFill>
                  <a:schemeClr val="bg1"/>
                </a:solidFill>
                <a:latin typeface="微软雅黑" panose="020B0503020204020204" pitchFamily="34" charset="-122"/>
                <a:ea typeface="微软雅黑" panose="020B0503020204020204" pitchFamily="34" charset="-122"/>
              </a:rPr>
              <a:t>主题出版赋能文化强国建设的</a:t>
            </a:r>
            <a:endParaRPr lang="zh-CN" altLang="en-US" sz="3200" b="1" dirty="0">
              <a:solidFill>
                <a:schemeClr val="bg1"/>
              </a:solidFill>
              <a:latin typeface="微软雅黑" panose="020B0503020204020204" pitchFamily="34" charset="-122"/>
              <a:ea typeface="微软雅黑" panose="020B0503020204020204" pitchFamily="34" charset="-122"/>
            </a:endParaRPr>
          </a:p>
          <a:p>
            <a:pPr indent="0" algn="ctr" fontAlgn="auto">
              <a:lnSpc>
                <a:spcPts val="5000"/>
              </a:lnSpc>
            </a:pPr>
            <a:r>
              <a:rPr lang="zh-CN" altLang="en-US" sz="3200" b="1" dirty="0">
                <a:solidFill>
                  <a:schemeClr val="bg1"/>
                </a:solidFill>
                <a:latin typeface="微软雅黑" panose="020B0503020204020204" pitchFamily="34" charset="-122"/>
                <a:ea typeface="微软雅黑" panose="020B0503020204020204" pitchFamily="34" charset="-122"/>
              </a:rPr>
              <a:t>逻辑、使命及路径</a:t>
            </a:r>
            <a:endParaRPr lang="zh-CN" altLang="en-US" sz="3200" b="1" dirty="0">
              <a:solidFill>
                <a:schemeClr val="bg1"/>
              </a:solidFill>
              <a:latin typeface="微软雅黑" panose="020B0503020204020204" pitchFamily="34" charset="-122"/>
              <a:ea typeface="微软雅黑" panose="020B0503020204020204" pitchFamily="34" charset="-122"/>
            </a:endParaRPr>
          </a:p>
        </p:txBody>
      </p:sp>
      <p:grpSp>
        <p:nvGrpSpPr>
          <p:cNvPr id="63" name="组合 62"/>
          <p:cNvGrpSpPr/>
          <p:nvPr/>
        </p:nvGrpSpPr>
        <p:grpSpPr>
          <a:xfrm>
            <a:off x="2534762" y="3725446"/>
            <a:ext cx="283369" cy="283369"/>
            <a:chOff x="4312082" y="5380063"/>
            <a:chExt cx="377825" cy="377825"/>
          </a:xfrm>
        </p:grpSpPr>
        <p:sp>
          <p:nvSpPr>
            <p:cNvPr id="64" name="椭圆 63"/>
            <p:cNvSpPr/>
            <p:nvPr/>
          </p:nvSpPr>
          <p:spPr>
            <a:xfrm>
              <a:off x="4312082" y="5380063"/>
              <a:ext cx="377825" cy="377825"/>
            </a:xfrm>
            <a:prstGeom prst="ellipse">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latin typeface="+mn-ea"/>
              </a:endParaRPr>
            </a:p>
          </p:txBody>
        </p:sp>
        <p:sp>
          <p:nvSpPr>
            <p:cNvPr id="65" name="Freeform 25"/>
            <p:cNvSpPr>
              <a:spLocks noEditPoints="1" noChangeArrowheads="1"/>
            </p:cNvSpPr>
            <p:nvPr/>
          </p:nvSpPr>
          <p:spPr bwMode="auto">
            <a:xfrm>
              <a:off x="4400212" y="5409544"/>
              <a:ext cx="207179" cy="299426"/>
            </a:xfrm>
            <a:custGeom>
              <a:avLst/>
              <a:gdLst>
                <a:gd name="T0" fmla="*/ 21 w 78"/>
                <a:gd name="T1" fmla="*/ 36 h 112"/>
                <a:gd name="T2" fmla="*/ 21 w 78"/>
                <a:gd name="T3" fmla="*/ 11 h 112"/>
                <a:gd name="T4" fmla="*/ 58 w 78"/>
                <a:gd name="T5" fmla="*/ 11 h 112"/>
                <a:gd name="T6" fmla="*/ 57 w 78"/>
                <a:gd name="T7" fmla="*/ 36 h 112"/>
                <a:gd name="T8" fmla="*/ 53 w 78"/>
                <a:gd name="T9" fmla="*/ 47 h 112"/>
                <a:gd name="T10" fmla="*/ 39 w 78"/>
                <a:gd name="T11" fmla="*/ 53 h 112"/>
                <a:gd name="T12" fmla="*/ 39 w 78"/>
                <a:gd name="T13" fmla="*/ 53 h 112"/>
                <a:gd name="T14" fmla="*/ 26 w 78"/>
                <a:gd name="T15" fmla="*/ 47 h 112"/>
                <a:gd name="T16" fmla="*/ 21 w 78"/>
                <a:gd name="T17" fmla="*/ 36 h 112"/>
                <a:gd name="T18" fmla="*/ 13 w 78"/>
                <a:gd name="T19" fmla="*/ 107 h 112"/>
                <a:gd name="T20" fmla="*/ 67 w 78"/>
                <a:gd name="T21" fmla="*/ 107 h 112"/>
                <a:gd name="T22" fmla="*/ 64 w 78"/>
                <a:gd name="T23" fmla="*/ 112 h 112"/>
                <a:gd name="T24" fmla="*/ 16 w 78"/>
                <a:gd name="T25" fmla="*/ 112 h 112"/>
                <a:gd name="T26" fmla="*/ 13 w 78"/>
                <a:gd name="T27" fmla="*/ 107 h 112"/>
                <a:gd name="T28" fmla="*/ 70 w 78"/>
                <a:gd name="T29" fmla="*/ 67 h 112"/>
                <a:gd name="T30" fmla="*/ 76 w 78"/>
                <a:gd name="T31" fmla="*/ 90 h 112"/>
                <a:gd name="T32" fmla="*/ 68 w 78"/>
                <a:gd name="T33" fmla="*/ 103 h 112"/>
                <a:gd name="T34" fmla="*/ 66 w 78"/>
                <a:gd name="T35" fmla="*/ 103 h 112"/>
                <a:gd name="T36" fmla="*/ 66 w 78"/>
                <a:gd name="T37" fmla="*/ 72 h 112"/>
                <a:gd name="T38" fmla="*/ 42 w 78"/>
                <a:gd name="T39" fmla="*/ 72 h 112"/>
                <a:gd name="T40" fmla="*/ 49 w 78"/>
                <a:gd name="T41" fmla="*/ 56 h 112"/>
                <a:gd name="T42" fmla="*/ 51 w 78"/>
                <a:gd name="T43" fmla="*/ 54 h 112"/>
                <a:gd name="T44" fmla="*/ 65 w 78"/>
                <a:gd name="T45" fmla="*/ 57 h 112"/>
                <a:gd name="T46" fmla="*/ 66 w 78"/>
                <a:gd name="T47" fmla="*/ 57 h 112"/>
                <a:gd name="T48" fmla="*/ 66 w 78"/>
                <a:gd name="T49" fmla="*/ 58 h 112"/>
                <a:gd name="T50" fmla="*/ 70 w 78"/>
                <a:gd name="T51" fmla="*/ 67 h 112"/>
                <a:gd name="T52" fmla="*/ 70 w 78"/>
                <a:gd name="T53" fmla="*/ 67 h 112"/>
                <a:gd name="T54" fmla="*/ 14 w 78"/>
                <a:gd name="T55" fmla="*/ 103 h 112"/>
                <a:gd name="T56" fmla="*/ 11 w 78"/>
                <a:gd name="T57" fmla="*/ 103 h 112"/>
                <a:gd name="T58" fmla="*/ 3 w 78"/>
                <a:gd name="T59" fmla="*/ 90 h 112"/>
                <a:gd name="T60" fmla="*/ 9 w 78"/>
                <a:gd name="T61" fmla="*/ 67 h 112"/>
                <a:gd name="T62" fmla="*/ 14 w 78"/>
                <a:gd name="T63" fmla="*/ 58 h 112"/>
                <a:gd name="T64" fmla="*/ 14 w 78"/>
                <a:gd name="T65" fmla="*/ 57 h 112"/>
                <a:gd name="T66" fmla="*/ 14 w 78"/>
                <a:gd name="T67" fmla="*/ 57 h 112"/>
                <a:gd name="T68" fmla="*/ 28 w 78"/>
                <a:gd name="T69" fmla="*/ 54 h 112"/>
                <a:gd name="T70" fmla="*/ 30 w 78"/>
                <a:gd name="T71" fmla="*/ 56 h 112"/>
                <a:gd name="T72" fmla="*/ 38 w 78"/>
                <a:gd name="T73" fmla="*/ 72 h 112"/>
                <a:gd name="T74" fmla="*/ 14 w 78"/>
                <a:gd name="T75" fmla="*/ 72 h 112"/>
                <a:gd name="T76" fmla="*/ 14 w 78"/>
                <a:gd name="T77" fmla="*/ 103 h 1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8"/>
                <a:gd name="T118" fmla="*/ 0 h 112"/>
                <a:gd name="T119" fmla="*/ 78 w 78"/>
                <a:gd name="T120" fmla="*/ 112 h 1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8" h="112">
                  <a:moveTo>
                    <a:pt x="21" y="36"/>
                  </a:moveTo>
                  <a:cubicBezTo>
                    <a:pt x="20" y="27"/>
                    <a:pt x="20" y="19"/>
                    <a:pt x="21" y="11"/>
                  </a:cubicBezTo>
                  <a:cubicBezTo>
                    <a:pt x="37" y="0"/>
                    <a:pt x="45" y="13"/>
                    <a:pt x="58" y="11"/>
                  </a:cubicBezTo>
                  <a:cubicBezTo>
                    <a:pt x="59" y="19"/>
                    <a:pt x="59" y="29"/>
                    <a:pt x="57" y="36"/>
                  </a:cubicBezTo>
                  <a:cubicBezTo>
                    <a:pt x="57" y="40"/>
                    <a:pt x="55" y="44"/>
                    <a:pt x="53" y="47"/>
                  </a:cubicBezTo>
                  <a:cubicBezTo>
                    <a:pt x="49" y="51"/>
                    <a:pt x="44" y="53"/>
                    <a:pt x="39" y="53"/>
                  </a:cubicBezTo>
                  <a:cubicBezTo>
                    <a:pt x="39" y="53"/>
                    <a:pt x="39" y="53"/>
                    <a:pt x="39" y="53"/>
                  </a:cubicBezTo>
                  <a:cubicBezTo>
                    <a:pt x="34" y="53"/>
                    <a:pt x="29" y="51"/>
                    <a:pt x="26" y="47"/>
                  </a:cubicBezTo>
                  <a:cubicBezTo>
                    <a:pt x="24" y="44"/>
                    <a:pt x="22" y="40"/>
                    <a:pt x="21" y="36"/>
                  </a:cubicBezTo>
                  <a:close/>
                  <a:moveTo>
                    <a:pt x="13" y="107"/>
                  </a:moveTo>
                  <a:cubicBezTo>
                    <a:pt x="67" y="107"/>
                    <a:pt x="67" y="107"/>
                    <a:pt x="67" y="107"/>
                  </a:cubicBezTo>
                  <a:cubicBezTo>
                    <a:pt x="64" y="112"/>
                    <a:pt x="64" y="112"/>
                    <a:pt x="64" y="112"/>
                  </a:cubicBezTo>
                  <a:cubicBezTo>
                    <a:pt x="16" y="112"/>
                    <a:pt x="16" y="112"/>
                    <a:pt x="16" y="112"/>
                  </a:cubicBezTo>
                  <a:cubicBezTo>
                    <a:pt x="13" y="107"/>
                    <a:pt x="13" y="107"/>
                    <a:pt x="13" y="107"/>
                  </a:cubicBezTo>
                  <a:close/>
                  <a:moveTo>
                    <a:pt x="70" y="67"/>
                  </a:moveTo>
                  <a:cubicBezTo>
                    <a:pt x="76" y="90"/>
                    <a:pt x="76" y="90"/>
                    <a:pt x="76" y="90"/>
                  </a:cubicBezTo>
                  <a:cubicBezTo>
                    <a:pt x="78" y="98"/>
                    <a:pt x="77" y="103"/>
                    <a:pt x="68" y="103"/>
                  </a:cubicBezTo>
                  <a:cubicBezTo>
                    <a:pt x="66" y="103"/>
                    <a:pt x="66" y="103"/>
                    <a:pt x="66" y="103"/>
                  </a:cubicBezTo>
                  <a:cubicBezTo>
                    <a:pt x="66" y="72"/>
                    <a:pt x="66" y="72"/>
                    <a:pt x="66" y="72"/>
                  </a:cubicBezTo>
                  <a:cubicBezTo>
                    <a:pt x="42" y="72"/>
                    <a:pt x="42" y="72"/>
                    <a:pt x="42" y="72"/>
                  </a:cubicBezTo>
                  <a:cubicBezTo>
                    <a:pt x="49" y="56"/>
                    <a:pt x="49" y="56"/>
                    <a:pt x="49" y="56"/>
                  </a:cubicBezTo>
                  <a:cubicBezTo>
                    <a:pt x="51" y="54"/>
                    <a:pt x="51" y="54"/>
                    <a:pt x="51" y="54"/>
                  </a:cubicBezTo>
                  <a:cubicBezTo>
                    <a:pt x="65" y="57"/>
                    <a:pt x="65" y="57"/>
                    <a:pt x="65" y="57"/>
                  </a:cubicBezTo>
                  <a:cubicBezTo>
                    <a:pt x="66" y="57"/>
                    <a:pt x="66" y="57"/>
                    <a:pt x="66" y="57"/>
                  </a:cubicBezTo>
                  <a:cubicBezTo>
                    <a:pt x="66" y="58"/>
                    <a:pt x="66" y="58"/>
                    <a:pt x="66" y="58"/>
                  </a:cubicBezTo>
                  <a:cubicBezTo>
                    <a:pt x="68" y="61"/>
                    <a:pt x="69" y="64"/>
                    <a:pt x="70" y="67"/>
                  </a:cubicBezTo>
                  <a:cubicBezTo>
                    <a:pt x="70" y="67"/>
                    <a:pt x="70" y="67"/>
                    <a:pt x="70" y="67"/>
                  </a:cubicBezTo>
                  <a:close/>
                  <a:moveTo>
                    <a:pt x="14" y="103"/>
                  </a:moveTo>
                  <a:cubicBezTo>
                    <a:pt x="11" y="103"/>
                    <a:pt x="11" y="103"/>
                    <a:pt x="11" y="103"/>
                  </a:cubicBezTo>
                  <a:cubicBezTo>
                    <a:pt x="1" y="103"/>
                    <a:pt x="0" y="98"/>
                    <a:pt x="3" y="90"/>
                  </a:cubicBezTo>
                  <a:cubicBezTo>
                    <a:pt x="9" y="67"/>
                    <a:pt x="9" y="67"/>
                    <a:pt x="9" y="67"/>
                  </a:cubicBezTo>
                  <a:cubicBezTo>
                    <a:pt x="9" y="63"/>
                    <a:pt x="11" y="60"/>
                    <a:pt x="14" y="58"/>
                  </a:cubicBezTo>
                  <a:cubicBezTo>
                    <a:pt x="14" y="57"/>
                    <a:pt x="14" y="57"/>
                    <a:pt x="14" y="57"/>
                  </a:cubicBezTo>
                  <a:cubicBezTo>
                    <a:pt x="14" y="57"/>
                    <a:pt x="14" y="57"/>
                    <a:pt x="14" y="57"/>
                  </a:cubicBezTo>
                  <a:cubicBezTo>
                    <a:pt x="28" y="54"/>
                    <a:pt x="28" y="54"/>
                    <a:pt x="28" y="54"/>
                  </a:cubicBezTo>
                  <a:cubicBezTo>
                    <a:pt x="30" y="56"/>
                    <a:pt x="30" y="56"/>
                    <a:pt x="30" y="56"/>
                  </a:cubicBezTo>
                  <a:cubicBezTo>
                    <a:pt x="38" y="72"/>
                    <a:pt x="38" y="72"/>
                    <a:pt x="38" y="72"/>
                  </a:cubicBezTo>
                  <a:cubicBezTo>
                    <a:pt x="14" y="72"/>
                    <a:pt x="14" y="72"/>
                    <a:pt x="14" y="72"/>
                  </a:cubicBezTo>
                  <a:lnTo>
                    <a:pt x="14" y="103"/>
                  </a:lnTo>
                  <a:close/>
                </a:path>
              </a:pathLst>
            </a:custGeom>
            <a:solidFill>
              <a:schemeClr val="bg1"/>
            </a:solidFill>
            <a:ln>
              <a:noFill/>
            </a:ln>
          </p:spPr>
          <p:txBody>
            <a:bodyPr/>
            <a:lstStyle/>
            <a:p>
              <a:pPr>
                <a:defRPr/>
              </a:pPr>
              <a:endParaRPr lang="zh-CN" altLang="zh-CN" sz="1050">
                <a:solidFill>
                  <a:srgbClr val="000000"/>
                </a:solidFill>
                <a:latin typeface="+mn-ea"/>
                <a:sym typeface="宋体" panose="02010600030101010101" pitchFamily="2" charset="-122"/>
              </a:endParaRPr>
            </a:p>
          </p:txBody>
        </p:sp>
      </p:grpSp>
      <p:sp>
        <p:nvSpPr>
          <p:cNvPr id="3" name="文本框 2"/>
          <p:cNvSpPr txBox="1">
            <a:spLocks noChangeArrowheads="1"/>
          </p:cNvSpPr>
          <p:nvPr/>
        </p:nvSpPr>
        <p:spPr bwMode="auto">
          <a:xfrm>
            <a:off x="2997835" y="4127500"/>
            <a:ext cx="387921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anose="020F0502020204030204" pitchFamily="34" charset="0"/>
                <a:ea typeface="宋体" panose="02010600030101010101" pitchFamily="2" charset="-122"/>
              </a:defRPr>
            </a:lvl1pPr>
            <a:lvl2pPr marL="742950" indent="-285750">
              <a:defRPr sz="2400">
                <a:solidFill>
                  <a:schemeClr val="tx1"/>
                </a:solidFill>
                <a:latin typeface="Calibri" panose="020F0502020204030204" pitchFamily="34" charset="0"/>
                <a:ea typeface="宋体" panose="02010600030101010101" pitchFamily="2" charset="-122"/>
              </a:defRPr>
            </a:lvl2pPr>
            <a:lvl3pPr>
              <a:defRPr sz="2000">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000" b="1" dirty="0">
                <a:solidFill>
                  <a:srgbClr val="044875"/>
                </a:solidFill>
                <a:latin typeface="+mn-ea"/>
                <a:ea typeface="+mn-ea"/>
              </a:rPr>
              <a:t>   </a:t>
            </a:r>
            <a:r>
              <a:rPr lang="en-US" sz="2000" b="1" dirty="0">
                <a:solidFill>
                  <a:srgbClr val="044875"/>
                </a:solidFill>
                <a:latin typeface="Times New Roman" panose="02020603050405020304" pitchFamily="18" charset="0"/>
                <a:ea typeface="+mn-ea"/>
                <a:cs typeface="Times New Roman" panose="02020603050405020304" pitchFamily="18" charset="0"/>
                <a:sym typeface="+mn-ea"/>
              </a:rPr>
              <a:t>2024. 12. 20   </a:t>
            </a:r>
            <a:r>
              <a:rPr lang="zh-CN" altLang="en-US" sz="2000" b="1" dirty="0">
                <a:solidFill>
                  <a:srgbClr val="044875"/>
                </a:solidFill>
                <a:latin typeface="Times New Roman" panose="02020603050405020304" pitchFamily="18" charset="0"/>
                <a:ea typeface="+mn-ea"/>
                <a:cs typeface="Times New Roman" panose="02020603050405020304" pitchFamily="18" charset="0"/>
                <a:sym typeface="+mn-ea"/>
              </a:rPr>
              <a:t> </a:t>
            </a:r>
            <a:r>
              <a:rPr lang="zh-CN" altLang="en-US" sz="2000" b="1" dirty="0">
                <a:solidFill>
                  <a:srgbClr val="044875"/>
                </a:solidFill>
                <a:latin typeface="+mn-ea"/>
                <a:ea typeface="+mn-ea"/>
                <a:sym typeface="+mn-ea"/>
              </a:rPr>
              <a:t>中山大学</a:t>
            </a:r>
            <a:r>
              <a:rPr lang="en-US" altLang="zh-CN" sz="2000" b="1" dirty="0">
                <a:solidFill>
                  <a:srgbClr val="044875"/>
                </a:solidFill>
                <a:latin typeface="+mn-ea"/>
                <a:ea typeface="+mn-ea"/>
                <a:sym typeface="+mn-ea"/>
              </a:rPr>
              <a:t> </a:t>
            </a:r>
            <a:r>
              <a:rPr lang="zh-CN" altLang="en-US" sz="2000" b="1" dirty="0">
                <a:solidFill>
                  <a:srgbClr val="044875"/>
                </a:solidFill>
                <a:latin typeface="微软雅黑" panose="020B0503020204020204" pitchFamily="34" charset="-122"/>
                <a:ea typeface="微软雅黑" panose="020B0503020204020204" pitchFamily="34" charset="-122"/>
                <a:sym typeface="+mn-ea"/>
              </a:rPr>
              <a:t>•</a:t>
            </a:r>
            <a:r>
              <a:rPr lang="en-US" altLang="zh-CN" sz="2000" b="1" dirty="0">
                <a:solidFill>
                  <a:srgbClr val="044875"/>
                </a:solidFill>
                <a:latin typeface="微软雅黑" panose="020B0503020204020204" pitchFamily="34" charset="-122"/>
                <a:ea typeface="微软雅黑" panose="020B0503020204020204" pitchFamily="34" charset="-122"/>
                <a:sym typeface="+mn-ea"/>
              </a:rPr>
              <a:t> </a:t>
            </a:r>
            <a:r>
              <a:rPr lang="zh-CN" altLang="en-US" sz="2000" b="1" dirty="0">
                <a:solidFill>
                  <a:srgbClr val="044875"/>
                </a:solidFill>
                <a:latin typeface="+mn-ea"/>
                <a:ea typeface="+mn-ea"/>
              </a:rPr>
              <a:t>深圳</a:t>
            </a:r>
            <a:r>
              <a:rPr lang="en-US" altLang="zh-CN" sz="2000" b="1" dirty="0">
                <a:solidFill>
                  <a:srgbClr val="044875"/>
                </a:solidFill>
                <a:latin typeface="+mn-ea"/>
                <a:ea typeface="+mn-ea"/>
              </a:rPr>
              <a:t> </a:t>
            </a:r>
            <a:r>
              <a:rPr lang="en-US" altLang="zh-CN" sz="2000" dirty="0">
                <a:solidFill>
                  <a:srgbClr val="044875"/>
                </a:solidFill>
                <a:latin typeface="+mn-ea"/>
                <a:ea typeface="+mn-ea"/>
              </a:rPr>
              <a:t>             </a:t>
            </a:r>
            <a:endParaRPr lang="en-US" sz="2000" b="1" dirty="0">
              <a:solidFill>
                <a:srgbClr val="044875"/>
              </a:solidFill>
              <a:latin typeface="+mn-ea"/>
              <a:ea typeface="+mn-ea"/>
            </a:endParaRPr>
          </a:p>
        </p:txBody>
      </p:sp>
      <p:sp>
        <p:nvSpPr>
          <p:cNvPr id="14" name="矩形 13"/>
          <p:cNvSpPr/>
          <p:nvPr/>
        </p:nvSpPr>
        <p:spPr>
          <a:xfrm>
            <a:off x="149043" y="185578"/>
            <a:ext cx="2993390" cy="398780"/>
          </a:xfrm>
          <a:prstGeom prst="rect">
            <a:avLst/>
          </a:prstGeom>
        </p:spPr>
        <p:txBody>
          <a:bodyPr wrap="none">
            <a:spAutoFit/>
          </a:bodyPr>
          <a:p>
            <a:pPr algn="l" defTabSz="685800"/>
            <a:r>
              <a:rPr lang="zh-CN" altLang="en-US" sz="2000" b="1">
                <a:solidFill>
                  <a:srgbClr val="C00000"/>
                </a:solidFill>
                <a:latin typeface="黑体" panose="02010609060101010101" charset="-122"/>
                <a:ea typeface="黑体" panose="02010609060101010101" charset="-122"/>
              </a:rPr>
              <a:t>中国大学版协</a:t>
            </a:r>
            <a:r>
              <a:rPr lang="en-US" altLang="zh-CN" sz="2000" b="1">
                <a:solidFill>
                  <a:srgbClr val="C00000"/>
                </a:solidFill>
                <a:latin typeface="黑体" panose="02010609060101010101" charset="-122"/>
                <a:ea typeface="黑体" panose="02010609060101010101" charset="-122"/>
              </a:rPr>
              <a:t>2024</a:t>
            </a:r>
            <a:r>
              <a:rPr lang="zh-CN" altLang="en-US" sz="2000" b="1">
                <a:solidFill>
                  <a:srgbClr val="C00000"/>
                </a:solidFill>
                <a:latin typeface="黑体" panose="02010609060101010101" charset="-122"/>
                <a:ea typeface="黑体" panose="02010609060101010101" charset="-122"/>
              </a:rPr>
              <a:t>年年会</a:t>
            </a:r>
            <a:endParaRPr lang="zh-CN" altLang="en-US" sz="2000" b="1">
              <a:solidFill>
                <a:srgbClr val="C00000"/>
              </a:solidFill>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25" name="矩形 24"/>
          <p:cNvSpPr/>
          <p:nvPr/>
        </p:nvSpPr>
        <p:spPr>
          <a:xfrm>
            <a:off x="119065" y="1771184"/>
            <a:ext cx="8905875" cy="1198880"/>
          </a:xfrm>
          <a:prstGeom prst="rect">
            <a:avLst/>
          </a:prstGeom>
        </p:spPr>
        <p:txBody>
          <a:bodyPr wrap="none">
            <a:spAutoFit/>
          </a:bodyPr>
          <a:lstStyle/>
          <a:p>
            <a:pPr algn="ctr" defTabSz="685800"/>
            <a:r>
              <a:rPr lang="zh-CN" altLang="en-US" sz="3600" b="1" dirty="0">
                <a:solidFill>
                  <a:srgbClr val="23466E"/>
                </a:solidFill>
                <a:latin typeface="黑体" panose="02010609060101010101" charset="-122"/>
                <a:ea typeface="黑体" panose="02010609060101010101" charset="-122"/>
              </a:rPr>
              <a:t>二、主题出版赋能文化强国建设的时代使命</a:t>
            </a:r>
            <a:endParaRPr lang="zh-CN" altLang="en-US" sz="3600" dirty="0">
              <a:solidFill>
                <a:srgbClr val="23466E"/>
              </a:solidFill>
              <a:latin typeface="造字工房尚雅（非商用）常规体" pitchFamily="50" charset="-122"/>
              <a:ea typeface="造字工房尚雅（非商用）常规体" pitchFamily="50"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p:txBody>
      </p:sp>
      <p:pic>
        <p:nvPicPr>
          <p:cNvPr id="2" name="图片 1"/>
          <p:cNvPicPr>
            <a:picLocks noChangeAspect="1"/>
          </p:cNvPicPr>
          <p:nvPr/>
        </p:nvPicPr>
        <p:blipFill>
          <a:blip r:embed="rId2"/>
          <a:srcRect t="5427" b="7273"/>
          <a:stretch>
            <a:fillRect/>
          </a:stretch>
        </p:blipFill>
        <p:spPr>
          <a:xfrm>
            <a:off x="7386320" y="3506470"/>
            <a:ext cx="1620520" cy="141541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1.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培育具有强大引领力的主流价值体系</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1049020"/>
            <a:ext cx="7558405" cy="1969770"/>
          </a:xfrm>
          <a:prstGeom prst="rect">
            <a:avLst/>
          </a:prstGeom>
        </p:spPr>
        <p:txBody>
          <a:bodyPr wrap="square">
            <a:spAutoFit/>
          </a:bodyPr>
          <a:lstStyle/>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培育主流价值体系的首要任务是维护社会主义文化安全性</a:t>
            </a:r>
            <a:r>
              <a:rPr lang="zh-CN" altLang="en-US" sz="2000" b="1" dirty="0">
                <a:solidFill>
                  <a:srgbClr val="C00000"/>
                </a:solidFill>
                <a:latin typeface="楷体" panose="02010609060101010101" charset="-122"/>
                <a:ea typeface="楷体" panose="02010609060101010101" charset="-122"/>
                <a:cs typeface="楷体" panose="02010609060101010101" charset="-122"/>
                <a:sym typeface="+mn-ea"/>
              </a:rPr>
              <a:t>：</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图书的价值观渗透隐蔽、深刻且长远，西方意识形态往往内嵌于图书等文化产品，主题出版在新时代的使命就是要形成有助于党对意识形态的领导的核心价值体系。</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713990"/>
            <a:ext cx="7428230" cy="1091565"/>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主题出版要致力于建构全体社会成员行动一致的思想基础：</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主题出版要在深入挖掘历史积淀的基础上从国家、社会和个人层面阐释全体社会成员共同认同的价值体系。</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椭圆 2"/>
          <p:cNvSpPr/>
          <p:nvPr>
            <p:custDataLst>
              <p:tags r:id="rId3"/>
            </p:custDataLst>
          </p:nvPr>
        </p:nvSpPr>
        <p:spPr>
          <a:xfrm>
            <a:off x="668655" y="1049020"/>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4" name="椭圆 3"/>
          <p:cNvSpPr/>
          <p:nvPr>
            <p:custDataLst>
              <p:tags r:id="rId4"/>
            </p:custDataLst>
          </p:nvPr>
        </p:nvSpPr>
        <p:spPr>
          <a:xfrm>
            <a:off x="668655" y="2550795"/>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2.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构建具有强大影响力的文化话语体系</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1049020"/>
            <a:ext cx="7428230" cy="2303145"/>
          </a:xfrm>
          <a:prstGeom prst="rect">
            <a:avLst/>
          </a:prstGeom>
        </p:spPr>
        <p:txBody>
          <a:bodyPr wrap="square">
            <a:spAutoFit/>
          </a:bodyPr>
          <a:lstStyle/>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首先，主题出版有责任通过文化话语体系的构建提升中华文化的软实力。</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主题出版物的理论系统性、选题广泛性、知识完整性、阐释深入性、展现丰富性等特点使其更能向国外读者展示立体、全面的中国形象，有助于中国文化话语权的提升。</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640965"/>
            <a:ext cx="7428230" cy="1424940"/>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主题出版有义务讲好中华文化故事。</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主题出版物向世界生动展示历史中国、近代中国和当代中国，以文化价值的</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自塑</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超越长期以来形成的西方</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他者</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视角，对抗乃至粉碎西方文化霸权。</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椭圆 2"/>
          <p:cNvSpPr/>
          <p:nvPr>
            <p:custDataLst>
              <p:tags r:id="rId3"/>
            </p:custDataLst>
          </p:nvPr>
        </p:nvSpPr>
        <p:spPr>
          <a:xfrm>
            <a:off x="668655" y="1049020"/>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4" name="椭圆 3"/>
          <p:cNvSpPr/>
          <p:nvPr>
            <p:custDataLst>
              <p:tags r:id="rId4"/>
            </p:custDataLst>
          </p:nvPr>
        </p:nvSpPr>
        <p:spPr>
          <a:xfrm>
            <a:off x="668655" y="2550795"/>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3.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加快发展富有创新性的文化新质生产力</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1049020"/>
            <a:ext cx="7428230" cy="2303145"/>
          </a:xfrm>
          <a:prstGeom prst="rect">
            <a:avLst/>
          </a:prstGeom>
        </p:spPr>
        <p:txBody>
          <a:bodyPr wrap="square">
            <a:spAutoFit/>
          </a:bodyPr>
          <a:lstStyle/>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文化强国一定是文化生产力高度发达的产物；主题出版的发展既要增</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量</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，更要提</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质</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为文化生产力的提升作出贡献。主题出版要充分发挥市场配置资源的作用，让社会主义文化的价值理念以人民群众喜闻乐见的方式入脑入心，提升社会主义文化的感召力。</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713990"/>
            <a:ext cx="7428230" cy="2091690"/>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文化新质生产力就是指数字等新技术赋能的文化生产力。</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充分运用数字技术打造融媒体产品，不仅能以互联网世代受众易于接受的方式有效传播内容和价值观，还能有效转化传统文化等主题，为文化产品的生产和传播展示新的方式、场景，形成示范效应，从而不断提升文化和科技的融合，提升文化生产力。</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椭圆 2"/>
          <p:cNvSpPr/>
          <p:nvPr>
            <p:custDataLst>
              <p:tags r:id="rId3"/>
            </p:custDataLst>
          </p:nvPr>
        </p:nvSpPr>
        <p:spPr>
          <a:xfrm>
            <a:off x="668655" y="1049020"/>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4" name="椭圆 3"/>
          <p:cNvSpPr/>
          <p:nvPr>
            <p:custDataLst>
              <p:tags r:id="rId4"/>
            </p:custDataLst>
          </p:nvPr>
        </p:nvSpPr>
        <p:spPr>
          <a:xfrm>
            <a:off x="668655" y="2550795"/>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25" name="矩形 24"/>
          <p:cNvSpPr/>
          <p:nvPr/>
        </p:nvSpPr>
        <p:spPr>
          <a:xfrm>
            <a:off x="119065" y="1771184"/>
            <a:ext cx="8905875" cy="1753235"/>
          </a:xfrm>
          <a:prstGeom prst="rect">
            <a:avLst/>
          </a:prstGeom>
        </p:spPr>
        <p:txBody>
          <a:bodyPr wrap="none">
            <a:spAutoFit/>
          </a:bodyPr>
          <a:lstStyle/>
          <a:p>
            <a:pPr algn="ctr" defTabSz="685800"/>
            <a:r>
              <a:rPr lang="zh-CN" altLang="en-US" sz="3600" b="1" dirty="0">
                <a:solidFill>
                  <a:srgbClr val="23466E"/>
                </a:solidFill>
                <a:latin typeface="黑体" panose="02010609060101010101" charset="-122"/>
                <a:ea typeface="黑体" panose="02010609060101010101" charset="-122"/>
              </a:rPr>
              <a:t>三、主题出版赋能文化强国建设的路径遵循</a:t>
            </a:r>
            <a:endParaRPr lang="zh-CN" altLang="en-US" sz="3600" b="1" dirty="0">
              <a:solidFill>
                <a:srgbClr val="23466E"/>
              </a:solidFill>
              <a:latin typeface="黑体" panose="02010609060101010101" charset="-122"/>
              <a:ea typeface="黑体" panose="02010609060101010101"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p:txBody>
      </p:sp>
      <p:pic>
        <p:nvPicPr>
          <p:cNvPr id="2" name="图片 1"/>
          <p:cNvPicPr>
            <a:picLocks noChangeAspect="1"/>
          </p:cNvPicPr>
          <p:nvPr/>
        </p:nvPicPr>
        <p:blipFill>
          <a:blip r:embed="rId2"/>
          <a:srcRect t="5427" b="7273"/>
          <a:stretch>
            <a:fillRect/>
          </a:stretch>
        </p:blipFill>
        <p:spPr>
          <a:xfrm>
            <a:off x="7535545" y="3637280"/>
            <a:ext cx="1471295" cy="128460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1.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立足</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两创</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，建设中华民族现代文明</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887730"/>
            <a:ext cx="7615555" cy="1476375"/>
          </a:xfrm>
          <a:prstGeom prst="rect">
            <a:avLst/>
          </a:prstGeom>
        </p:spPr>
        <p:txBody>
          <a:bodyPr wrap="square">
            <a:spAutoFit/>
          </a:bodyPr>
          <a:lstStyle/>
          <a:p>
            <a:pPr indent="0" defTabSz="685800" fontAlgn="auto">
              <a:lnSpc>
                <a:spcPts val="1800"/>
              </a:lnSpc>
            </a:pP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加大出版马克思主义中国化时代化的选题，以多样化的文本形式、丰富生动的语言深化对中国特色社会主义发展规律的认识，以党和国家面临的重大理论和实践问题为导向，推进中国理论、中国道路、中国实践等的阐释，为文明新形态的形成提供根本的价值遵循。《习近平谈治国理政》多卷本、《历史的轨迹：中国共产党为什么能？》</a:t>
            </a: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1800"/>
              </a:lnSpc>
            </a:pP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133600"/>
            <a:ext cx="7428230" cy="1938020"/>
          </a:xfrm>
          <a:prstGeom prst="rect">
            <a:avLst/>
          </a:prstGeom>
        </p:spPr>
        <p:txBody>
          <a:bodyPr wrap="square">
            <a:spAutoFit/>
          </a:bodyPr>
          <a:p>
            <a:pPr indent="0" defTabSz="685800" fontAlgn="auto">
              <a:lnSpc>
                <a:spcPts val="1800"/>
              </a:lnSpc>
            </a:pP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应该立足于时代要求来构思、策划选题，推动形成文明新形态的文化认同；创造性转化中华优秀传统文化；对中华优秀传统文化的创新性发展；《重读抗战家书》《百年革命家书》等反映革命文化的主题出版物销量上佳，《光耀千秋</a:t>
            </a:r>
            <a:r>
              <a:rPr lang="en-US" altLang="zh-CN"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从戚继光到黄继光》《巾帼如兰</a:t>
            </a:r>
            <a:r>
              <a:rPr lang="en-US" altLang="zh-CN"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从花木兰到刘胡兰》等</a:t>
            </a:r>
            <a:r>
              <a:rPr lang="en-US" altLang="zh-CN"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中华精神脉系丛书</a:t>
            </a:r>
            <a:r>
              <a:rPr lang="en-US" altLang="zh-CN"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则通过结合革命文化和传统文化来充分挖掘中华文明五千年的历史进程中形成的价值体系和人文精神，以激励当代人们尤其是青少年从中汲取力量开创中国现代化建设新篇章。</a:t>
            </a: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1800"/>
              </a:lnSpc>
            </a:pP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文本框 2"/>
          <p:cNvSpPr txBox="1"/>
          <p:nvPr/>
        </p:nvSpPr>
        <p:spPr>
          <a:xfrm>
            <a:off x="457835" y="576580"/>
            <a:ext cx="4572000" cy="368300"/>
          </a:xfrm>
          <a:prstGeom prst="rect">
            <a:avLst/>
          </a:prstGeom>
          <a:noFill/>
        </p:spPr>
        <p:txBody>
          <a:bodyPr wrap="square" rtlCol="0" anchor="t">
            <a:spAutoFit/>
          </a:bodyPr>
          <a:p>
            <a:r>
              <a:rPr lang="zh-CN" altLang="en-US" b="1" dirty="0">
                <a:latin typeface="黑体" panose="02010609060101010101" charset="-122"/>
                <a:ea typeface="黑体" panose="02010609060101010101" charset="-122"/>
                <a:sym typeface="+mn-ea"/>
              </a:rPr>
              <a:t>文化主体性：</a:t>
            </a:r>
            <a:endParaRPr lang="zh-CN" altLang="en-US" b="1" dirty="0">
              <a:latin typeface="黑体" panose="02010609060101010101" charset="-122"/>
              <a:ea typeface="黑体" panose="02010609060101010101" charset="-122"/>
              <a:sym typeface="+mn-ea"/>
            </a:endParaRPr>
          </a:p>
        </p:txBody>
      </p:sp>
      <p:sp>
        <p:nvSpPr>
          <p:cNvPr id="5" name="Rectangle 57"/>
          <p:cNvSpPr/>
          <p:nvPr>
            <p:custDataLst>
              <p:tags r:id="rId3"/>
            </p:custDataLst>
          </p:nvPr>
        </p:nvSpPr>
        <p:spPr>
          <a:xfrm>
            <a:off x="1299210" y="3862705"/>
            <a:ext cx="7428230" cy="1578610"/>
          </a:xfrm>
          <a:prstGeom prst="rect">
            <a:avLst/>
          </a:prstGeom>
        </p:spPr>
        <p:txBody>
          <a:bodyPr wrap="square">
            <a:spAutoFit/>
          </a:bodyPr>
          <a:p>
            <a:pPr indent="0" defTabSz="685800" fontAlgn="auto">
              <a:lnSpc>
                <a:spcPts val="1800"/>
              </a:lnSpc>
            </a:pPr>
            <a:r>
              <a:rPr lang="zh-CN" altLang="en-US" b="1" dirty="0">
                <a:solidFill>
                  <a:srgbClr val="C00000"/>
                </a:solidFill>
                <a:latin typeface="楷体" panose="02010609060101010101" charset="-122"/>
                <a:ea typeface="楷体" panose="02010609060101010101" charset="-122"/>
                <a:cs typeface="楷体" panose="02010609060101010101" charset="-122"/>
              </a:rPr>
              <a:t>深刻把握和汲取最广大人民群众的文化创新和实践，更要面向人民群众推出更多思想精深、艺术精湛、制作精良的精品</a:t>
            </a:r>
            <a:r>
              <a:rPr lang="zh-CN" altLang="en-US" b="1" dirty="0">
                <a:solidFill>
                  <a:srgbClr val="F9F9F9">
                    <a:lumMod val="25000"/>
                  </a:srgbClr>
                </a:solidFill>
                <a:latin typeface="楷体" panose="02010609060101010101" charset="-122"/>
                <a:ea typeface="楷体" panose="02010609060101010101" charset="-122"/>
                <a:cs typeface="楷体" panose="02010609060101010101" charset="-122"/>
              </a:rPr>
              <a:t>；充分利用好国家及政府主管部门的各项激励扶持政策，也要借机激发内生动力；丰富多样而又喜闻乐见的出版产品；为中华文明新形态的形成提供坚强的思想保证和强大的精神力量。</a:t>
            </a: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1800"/>
              </a:lnSpc>
            </a:pPr>
            <a:endParaRPr lang="zh-CN" altLang="en-US"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6" name="椭圆 5"/>
          <p:cNvSpPr/>
          <p:nvPr>
            <p:custDataLst>
              <p:tags r:id="rId4"/>
            </p:custDataLst>
          </p:nvPr>
        </p:nvSpPr>
        <p:spPr>
          <a:xfrm>
            <a:off x="668655" y="979170"/>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8" name="椭圆 7"/>
          <p:cNvSpPr/>
          <p:nvPr>
            <p:custDataLst>
              <p:tags r:id="rId5"/>
            </p:custDataLst>
          </p:nvPr>
        </p:nvSpPr>
        <p:spPr>
          <a:xfrm>
            <a:off x="668655" y="2188210"/>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2" name="椭圆 11"/>
          <p:cNvSpPr/>
          <p:nvPr>
            <p:custDataLst>
              <p:tags r:id="rId6"/>
            </p:custDataLst>
          </p:nvPr>
        </p:nvSpPr>
        <p:spPr>
          <a:xfrm>
            <a:off x="668655" y="3814445"/>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3</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2.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立足</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两个结合</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，建构中华文化话语体系</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929640"/>
            <a:ext cx="7428230" cy="1938020"/>
          </a:xfrm>
          <a:prstGeom prst="rect">
            <a:avLst/>
          </a:prstGeom>
        </p:spPr>
        <p:txBody>
          <a:bodyPr wrap="square">
            <a:spAutoFit/>
          </a:bodyPr>
          <a:lstStyle/>
          <a:p>
            <a:pPr indent="0" defTabSz="685800" fontAlgn="auto">
              <a:lnSpc>
                <a:spcPts val="2400"/>
              </a:lnSpc>
            </a:pPr>
            <a:r>
              <a:rPr lang="zh-CN" altLang="en-US" sz="2400" b="1" dirty="0">
                <a:solidFill>
                  <a:srgbClr val="C00000"/>
                </a:solidFill>
                <a:latin typeface="楷体" panose="02010609060101010101" charset="-122"/>
                <a:ea typeface="楷体" panose="02010609060101010101" charset="-122"/>
                <a:cs typeface="楷体" panose="02010609060101010101" charset="-122"/>
              </a:rPr>
              <a:t>首先，主题出版可以借助于对传统文化资源的发掘建构大众文化话语体系，在树立文化自信的基础上提升中华文化的凝聚力。</a:t>
            </a:r>
            <a:r>
              <a:rPr lang="en-US" altLang="zh-CN" sz="24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第二个结合</a:t>
            </a:r>
            <a:r>
              <a:rPr lang="en-US" altLang="zh-CN" sz="24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将马克思主义的普遍原理融入中华优秀传统文化的沃土；《中国在人类命运共同体中的角色》《风月同天：中国与东亚》《我心归处是敦煌》。</a:t>
            </a:r>
            <a:endPar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11" name="椭圆 10"/>
          <p:cNvSpPr/>
          <p:nvPr>
            <p:custDataLst>
              <p:tags r:id="rId2"/>
            </p:custDataLst>
          </p:nvPr>
        </p:nvSpPr>
        <p:spPr>
          <a:xfrm>
            <a:off x="657225" y="929640"/>
            <a:ext cx="563880" cy="477520"/>
          </a:xfrm>
          <a:prstGeom prst="ellipse">
            <a:avLst/>
          </a:prstGeom>
          <a:solidFill>
            <a:srgbClr val="D6E0E6"/>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kumimoji="0" lang="zh-CN" altLang="en-US" sz="2000" b="1" i="0" u="none" strike="noStrike" kern="0" cap="none" spc="0" normalizeH="0" baseline="0" noProof="0" dirty="0">
                <a:ln>
                  <a:noFill/>
                </a:ln>
                <a:solidFill>
                  <a:schemeClr val="tx1">
                    <a:lumMod val="75000"/>
                    <a:lumOff val="25000"/>
                  </a:schemeClr>
                </a:solidFill>
                <a:effectLst/>
                <a:uLnTx/>
                <a:uFillTx/>
                <a:latin typeface="Agency FB" panose="020B0503020202020204" pitchFamily="34" charset="0"/>
                <a:ea typeface="微软雅黑" panose="020B0503020204020204" pitchFamily="34" charset="-122"/>
                <a:cs typeface="+mn-cs"/>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5" name="椭圆 14"/>
          <p:cNvSpPr/>
          <p:nvPr>
            <p:custDataLst>
              <p:tags r:id="rId3"/>
            </p:custDataLst>
          </p:nvPr>
        </p:nvSpPr>
        <p:spPr>
          <a:xfrm>
            <a:off x="657860" y="2947035"/>
            <a:ext cx="563245" cy="485775"/>
          </a:xfrm>
          <a:prstGeom prst="ellipse">
            <a:avLst/>
          </a:prstGeom>
          <a:solidFill>
            <a:srgbClr val="044875"/>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kern="0" noProof="0" dirty="0">
                <a:ln>
                  <a:noFill/>
                </a:ln>
                <a:solidFill>
                  <a:schemeClr val="bg1"/>
                </a:solidFill>
                <a:effectLst/>
                <a:uLnTx/>
                <a:uFillTx/>
                <a:latin typeface="Agency FB" panose="020B0503020202020204" pitchFamily="34" charset="0"/>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 name="Rectangle 57"/>
          <p:cNvSpPr/>
          <p:nvPr>
            <p:custDataLst>
              <p:tags r:id="rId4"/>
            </p:custDataLst>
          </p:nvPr>
        </p:nvSpPr>
        <p:spPr>
          <a:xfrm>
            <a:off x="1299210" y="2947035"/>
            <a:ext cx="7428230" cy="1938020"/>
          </a:xfrm>
          <a:prstGeom prst="rect">
            <a:avLst/>
          </a:prstGeom>
        </p:spPr>
        <p:txBody>
          <a:bodyPr wrap="square">
            <a:spAutoFit/>
          </a:bodyPr>
          <a:p>
            <a:pPr indent="0" defTabSz="685800" fontAlgn="auto">
              <a:lnSpc>
                <a:spcPts val="2400"/>
              </a:lnSpc>
            </a:pPr>
            <a:r>
              <a:rPr lang="zh-CN" altLang="en-US" sz="2400" b="1" dirty="0">
                <a:solidFill>
                  <a:srgbClr val="C00000"/>
                </a:solidFill>
                <a:latin typeface="楷体" panose="02010609060101010101" charset="-122"/>
                <a:ea typeface="楷体" panose="02010609060101010101" charset="-122"/>
                <a:cs typeface="楷体" panose="02010609060101010101" charset="-122"/>
              </a:rPr>
              <a:t>其次，主题出版应该立足于</a:t>
            </a:r>
            <a:r>
              <a:rPr lang="en-US" altLang="zh-CN" sz="2400" b="1" dirty="0">
                <a:solidFill>
                  <a:srgbClr val="C00000"/>
                </a:solidFill>
                <a:latin typeface="楷体" panose="02010609060101010101" charset="-122"/>
                <a:ea typeface="楷体" panose="02010609060101010101" charset="-122"/>
                <a:cs typeface="楷体" panose="02010609060101010101" charset="-122"/>
              </a:rPr>
              <a:t>“</a:t>
            </a:r>
            <a:r>
              <a:rPr lang="zh-CN" altLang="en-US" sz="2400" b="1" dirty="0">
                <a:solidFill>
                  <a:srgbClr val="C00000"/>
                </a:solidFill>
                <a:latin typeface="楷体" panose="02010609060101010101" charset="-122"/>
                <a:ea typeface="楷体" panose="02010609060101010101" charset="-122"/>
                <a:cs typeface="楷体" panose="02010609060101010101" charset="-122"/>
              </a:rPr>
              <a:t>第二个结合</a:t>
            </a:r>
            <a:r>
              <a:rPr lang="en-US" altLang="zh-CN" sz="2400" b="1" dirty="0">
                <a:solidFill>
                  <a:srgbClr val="C00000"/>
                </a:solidFill>
                <a:latin typeface="楷体" panose="02010609060101010101" charset="-122"/>
                <a:ea typeface="楷体" panose="02010609060101010101" charset="-122"/>
                <a:cs typeface="楷体" panose="02010609060101010101" charset="-122"/>
              </a:rPr>
              <a:t>”</a:t>
            </a:r>
            <a:r>
              <a:rPr lang="zh-CN" altLang="en-US" sz="2400" b="1" dirty="0">
                <a:solidFill>
                  <a:srgbClr val="C00000"/>
                </a:solidFill>
                <a:latin typeface="楷体" panose="02010609060101010101" charset="-122"/>
                <a:ea typeface="楷体" panose="02010609060101010101" charset="-122"/>
                <a:cs typeface="楷体" panose="02010609060101010101" charset="-122"/>
              </a:rPr>
              <a:t>建构中国学术话语体系。</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主题出版中有很大一部分出版物本身是知名学者研究、阐释当代中国的学术力作，以中国式现代化为面向构建话语体系和转换叙事方式，起到了制定国家学术标准、引领学术话语、培育自主知识体系的作用。</a:t>
            </a:r>
            <a:endPar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11" grpId="0" bldLvl="0" animBg="1"/>
      <p:bldP spid="15" grpId="0" bldLvl="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2.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立足</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两个结合</a:t>
            </a: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，建构中华文化话语体系</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4" name="椭圆 3"/>
          <p:cNvSpPr/>
          <p:nvPr>
            <p:custDataLst>
              <p:tags r:id="rId1"/>
            </p:custDataLst>
          </p:nvPr>
        </p:nvSpPr>
        <p:spPr>
          <a:xfrm>
            <a:off x="661035" y="1402715"/>
            <a:ext cx="55499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kumimoji="0" lang="zh-CN" altLang="en-US" sz="2000" b="1" i="0" u="none" strike="noStrike" kern="0" cap="none" spc="0" normalizeH="0" baseline="0" noProof="0" dirty="0">
                <a:ln>
                  <a:noFill/>
                </a:ln>
                <a:solidFill>
                  <a:schemeClr val="tx1">
                    <a:lumMod val="75000"/>
                    <a:lumOff val="25000"/>
                  </a:schemeClr>
                </a:solidFill>
                <a:effectLst/>
                <a:uLnTx/>
                <a:uFillTx/>
                <a:latin typeface="Agency FB" panose="020B0503020202020204" pitchFamily="34" charset="0"/>
                <a:ea typeface="微软雅黑" panose="020B0503020204020204" pitchFamily="34" charset="-122"/>
                <a:cs typeface="+mn-cs"/>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3</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5" name="Rectangle 57"/>
          <p:cNvSpPr/>
          <p:nvPr>
            <p:custDataLst>
              <p:tags r:id="rId2"/>
            </p:custDataLst>
          </p:nvPr>
        </p:nvSpPr>
        <p:spPr>
          <a:xfrm>
            <a:off x="1299210" y="1337310"/>
            <a:ext cx="7428230" cy="3836035"/>
          </a:xfrm>
          <a:prstGeom prst="rect">
            <a:avLst/>
          </a:prstGeom>
        </p:spPr>
        <p:txBody>
          <a:bodyPr wrap="square">
            <a:spAutoFit/>
          </a:bodyPr>
          <a:p>
            <a:pPr indent="0" defTabSz="685800" fontAlgn="auto">
              <a:lnSpc>
                <a:spcPts val="3000"/>
              </a:lnSpc>
            </a:pPr>
            <a:r>
              <a:rPr lang="zh-CN" altLang="en-US" sz="2400" b="1" dirty="0">
                <a:solidFill>
                  <a:srgbClr val="C00000"/>
                </a:solidFill>
                <a:latin typeface="楷体" panose="02010609060101010101" charset="-122"/>
                <a:ea typeface="楷体" panose="02010609060101010101" charset="-122"/>
                <a:cs typeface="楷体" panose="02010609060101010101" charset="-122"/>
              </a:rPr>
              <a:t>第三，主题出版应该立足于</a:t>
            </a:r>
            <a:r>
              <a:rPr lang="en-US" altLang="zh-CN" sz="2400" b="1" dirty="0">
                <a:solidFill>
                  <a:srgbClr val="C00000"/>
                </a:solidFill>
                <a:latin typeface="楷体" panose="02010609060101010101" charset="-122"/>
                <a:ea typeface="楷体" panose="02010609060101010101" charset="-122"/>
                <a:cs typeface="楷体" panose="02010609060101010101" charset="-122"/>
              </a:rPr>
              <a:t>“</a:t>
            </a:r>
            <a:r>
              <a:rPr lang="zh-CN" altLang="en-US" sz="2400" b="1" dirty="0">
                <a:solidFill>
                  <a:srgbClr val="C00000"/>
                </a:solidFill>
                <a:latin typeface="楷体" panose="02010609060101010101" charset="-122"/>
                <a:ea typeface="楷体" panose="02010609060101010101" charset="-122"/>
                <a:cs typeface="楷体" panose="02010609060101010101" charset="-122"/>
              </a:rPr>
              <a:t>两个结合</a:t>
            </a:r>
            <a:r>
              <a:rPr lang="en-US" altLang="zh-CN" sz="2400" b="1" dirty="0">
                <a:solidFill>
                  <a:srgbClr val="C00000"/>
                </a:solidFill>
                <a:latin typeface="楷体" panose="02010609060101010101" charset="-122"/>
                <a:ea typeface="楷体" panose="02010609060101010101" charset="-122"/>
                <a:cs typeface="楷体" panose="02010609060101010101" charset="-122"/>
              </a:rPr>
              <a:t>”</a:t>
            </a:r>
            <a:r>
              <a:rPr lang="zh-CN" altLang="en-US" sz="2400" b="1" dirty="0">
                <a:solidFill>
                  <a:srgbClr val="C00000"/>
                </a:solidFill>
                <a:latin typeface="楷体" panose="02010609060101010101" charset="-122"/>
                <a:ea typeface="楷体" panose="02010609060101010101" charset="-122"/>
                <a:cs typeface="楷体" panose="02010609060101010101" charset="-122"/>
              </a:rPr>
              <a:t>，建构中国文化对外话语体系。</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讲好</a:t>
            </a:r>
            <a:r>
              <a:rPr lang="en-US" altLang="zh-CN" sz="24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中国版中国故事</a:t>
            </a:r>
            <a:r>
              <a:rPr lang="en-US" altLang="zh-CN" sz="24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，建构中国文化对外话语体系，提升中华文化传播力、说服力和吸引力，是主题出版当前的重要使命。《山海情》《流浪地球》《中国创造》《狼图腾》《呦呦有蒿</a:t>
            </a:r>
            <a:r>
              <a:rPr lang="en-US" altLang="zh-CN" sz="24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rPr>
              <a:t>屠呦呦与青蒿素》等凸显中国精神、蕴含中国智慧、宣传中国道路的主题出版物，阐释基于传统文化的中国式现代文明是对人类文明共同体形成的有效补充。</a:t>
            </a:r>
            <a:endParaRPr lang="zh-CN" altLang="en-US" sz="24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a:t>
            </a: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4" grpId="0" bldLvl="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3.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充分利用新技术，实现文化平权</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869315"/>
            <a:ext cx="7663180" cy="1303020"/>
          </a:xfrm>
          <a:prstGeom prst="rect">
            <a:avLst/>
          </a:prstGeom>
        </p:spPr>
        <p:txBody>
          <a:bodyPr wrap="square">
            <a:spAutoFit/>
          </a:bodyPr>
          <a:lstStyle/>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首先，出版单位应该借助于大数据、人工智能等新兴技术，创新从选题到出版物营销、传播的全流程变革。数据赋能于全流程，精准掌握读者需求、市场动态、及时反馈。</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025015"/>
            <a:ext cx="7753350" cy="1758315"/>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其次，主题出版应该借助于数字出版、融媒体技术等扩大出版物的覆盖面，强化供给能力，保障人民群众的正当文化权利，为建设书香中国、提升全民文化素养做出贡献。</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借助于融媒体技术，通过各种数字化内容平台、听书平台等多元形式，主题出版物既可以实现传播上的</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无远弗届</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无人弗及</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，消除</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数字鸿沟</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5" name="Rectangle 57"/>
          <p:cNvSpPr/>
          <p:nvPr>
            <p:custDataLst>
              <p:tags r:id="rId3"/>
            </p:custDataLst>
          </p:nvPr>
        </p:nvSpPr>
        <p:spPr>
          <a:xfrm>
            <a:off x="1299210" y="3783330"/>
            <a:ext cx="7428230" cy="1758315"/>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再次，主题出版物借助于融媒体技术有助于破除</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文化帝国主义</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和</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媒介帝国主义</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主题出版借助于融媒体技术能够向世界展现真实、立体、全面的中国形象，在提升自身话语权的同时也不断深化中外文化的交流互鉴。</a:t>
            </a: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6" name="椭圆 5"/>
          <p:cNvSpPr/>
          <p:nvPr>
            <p:custDataLst>
              <p:tags r:id="rId4"/>
            </p:custDataLst>
          </p:nvPr>
        </p:nvSpPr>
        <p:spPr>
          <a:xfrm>
            <a:off x="668655" y="869315"/>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8" name="椭圆 7"/>
          <p:cNvSpPr/>
          <p:nvPr>
            <p:custDataLst>
              <p:tags r:id="rId5"/>
            </p:custDataLst>
          </p:nvPr>
        </p:nvSpPr>
        <p:spPr>
          <a:xfrm>
            <a:off x="668655" y="2085975"/>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2" name="椭圆 11"/>
          <p:cNvSpPr/>
          <p:nvPr>
            <p:custDataLst>
              <p:tags r:id="rId6"/>
            </p:custDataLst>
          </p:nvPr>
        </p:nvSpPr>
        <p:spPr>
          <a:xfrm>
            <a:off x="668655" y="3783330"/>
            <a:ext cx="55245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3</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25" name="矩形 24"/>
          <p:cNvSpPr/>
          <p:nvPr/>
        </p:nvSpPr>
        <p:spPr>
          <a:xfrm>
            <a:off x="578170" y="1771184"/>
            <a:ext cx="7987665" cy="1753235"/>
          </a:xfrm>
          <a:prstGeom prst="rect">
            <a:avLst/>
          </a:prstGeom>
        </p:spPr>
        <p:txBody>
          <a:bodyPr wrap="none">
            <a:spAutoFit/>
          </a:bodyPr>
          <a:lstStyle/>
          <a:p>
            <a:pPr algn="ctr" defTabSz="685800"/>
            <a:r>
              <a:rPr lang="zh-CN" altLang="en-US" sz="3600" b="1" dirty="0">
                <a:solidFill>
                  <a:srgbClr val="23466E"/>
                </a:solidFill>
                <a:latin typeface="黑体" panose="02010609060101010101" charset="-122"/>
                <a:ea typeface="黑体" panose="02010609060101010101" charset="-122"/>
              </a:rPr>
              <a:t>四、中国式现代化是最重要的出版主题</a:t>
            </a:r>
            <a:endParaRPr lang="zh-CN" altLang="en-US" sz="3600" b="1" dirty="0">
              <a:solidFill>
                <a:srgbClr val="23466E"/>
              </a:solidFill>
              <a:latin typeface="黑体" panose="02010609060101010101" charset="-122"/>
              <a:ea typeface="黑体" panose="02010609060101010101"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p:txBody>
      </p:sp>
      <p:pic>
        <p:nvPicPr>
          <p:cNvPr id="2" name="图片 1"/>
          <p:cNvPicPr>
            <a:picLocks noChangeAspect="1"/>
          </p:cNvPicPr>
          <p:nvPr/>
        </p:nvPicPr>
        <p:blipFill>
          <a:blip r:embed="rId2"/>
          <a:srcRect t="5427" b="7273"/>
          <a:stretch>
            <a:fillRect/>
          </a:stretch>
        </p:blipFill>
        <p:spPr>
          <a:xfrm>
            <a:off x="7423150" y="3538855"/>
            <a:ext cx="1583690" cy="138303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27" name="椭圆 26"/>
          <p:cNvSpPr/>
          <p:nvPr>
            <p:custDataLst>
              <p:tags r:id="rId2"/>
            </p:custDataLst>
          </p:nvPr>
        </p:nvSpPr>
        <p:spPr>
          <a:xfrm>
            <a:off x="1808547" y="2902221"/>
            <a:ext cx="674915" cy="674915"/>
          </a:xfrm>
          <a:prstGeom prst="ellipse">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algn="ctr" defTabSz="685800"/>
            <a:r>
              <a:rPr lang="en-US" altLang="zh-CN" sz="2700" b="1" dirty="0">
                <a:solidFill>
                  <a:prstClr val="white"/>
                </a:solidFill>
                <a:latin typeface="造字工房尚雅（非商用）常规体" pitchFamily="50" charset="-122"/>
                <a:ea typeface="造字工房尚雅（非商用）常规体" pitchFamily="50" charset="-122"/>
              </a:rPr>
              <a:t>01</a:t>
            </a:r>
            <a:endParaRPr lang="en-US" altLang="zh-CN" sz="2700" b="1" dirty="0">
              <a:solidFill>
                <a:prstClr val="white"/>
              </a:solidFill>
              <a:latin typeface="造字工房尚雅（非商用）常规体" pitchFamily="50" charset="-122"/>
              <a:ea typeface="造字工房尚雅（非商用）常规体" pitchFamily="50" charset="-122"/>
            </a:endParaRPr>
          </a:p>
        </p:txBody>
      </p:sp>
      <p:sp>
        <p:nvSpPr>
          <p:cNvPr id="28" name="文本框 27"/>
          <p:cNvSpPr txBox="1"/>
          <p:nvPr>
            <p:custDataLst>
              <p:tags r:id="rId3"/>
            </p:custDataLst>
          </p:nvPr>
        </p:nvSpPr>
        <p:spPr>
          <a:xfrm>
            <a:off x="1198366" y="1598252"/>
            <a:ext cx="1783080" cy="1168400"/>
          </a:xfrm>
          <a:prstGeom prst="rect">
            <a:avLst/>
          </a:prstGeom>
          <a:noFill/>
        </p:spPr>
        <p:txBody>
          <a:bodyPr wrap="square" rtlCol="0">
            <a:spAutoFit/>
          </a:bodyPr>
          <a:lstStyle/>
          <a:p>
            <a:pPr indent="0" algn="l" defTabSz="685800" fontAlgn="auto">
              <a:lnSpc>
                <a:spcPts val="2800"/>
              </a:lnSpc>
            </a:pPr>
            <a:r>
              <a:rPr lang="zh-CN" altLang="en-US" sz="2100" b="1" dirty="0">
                <a:sym typeface="+mn-ea"/>
              </a:rPr>
              <a:t>主题出版赋能</a:t>
            </a:r>
            <a:endParaRPr lang="zh-CN" altLang="en-US" sz="2100" b="1" dirty="0">
              <a:sym typeface="+mn-ea"/>
            </a:endParaRPr>
          </a:p>
          <a:p>
            <a:pPr indent="0" algn="l" defTabSz="685800" fontAlgn="auto">
              <a:lnSpc>
                <a:spcPts val="2800"/>
              </a:lnSpc>
            </a:pPr>
            <a:r>
              <a:rPr lang="zh-CN" altLang="en-US" sz="2100" b="1" dirty="0">
                <a:sym typeface="+mn-ea"/>
              </a:rPr>
              <a:t>文化强国建设</a:t>
            </a:r>
            <a:endParaRPr lang="zh-CN" altLang="en-US" sz="2100" b="1" dirty="0">
              <a:sym typeface="+mn-ea"/>
            </a:endParaRPr>
          </a:p>
          <a:p>
            <a:pPr indent="0" algn="l" defTabSz="685800" fontAlgn="auto">
              <a:lnSpc>
                <a:spcPts val="2800"/>
              </a:lnSpc>
            </a:pPr>
            <a:r>
              <a:rPr lang="zh-CN" altLang="en-US" sz="2100" b="1" dirty="0">
                <a:sym typeface="+mn-ea"/>
              </a:rPr>
              <a:t>的逻辑起点</a:t>
            </a:r>
            <a:endParaRPr lang="zh-CN" altLang="en-US" sz="2100" b="1" dirty="0">
              <a:solidFill>
                <a:srgbClr val="3B3838"/>
              </a:solidFill>
              <a:latin typeface="造字工房尚雅（非商用）常规体" pitchFamily="50" charset="-122"/>
              <a:ea typeface="造字工房尚雅（非商用）常规体" pitchFamily="50" charset="-122"/>
            </a:endParaRPr>
          </a:p>
        </p:txBody>
      </p:sp>
      <p:sp>
        <p:nvSpPr>
          <p:cNvPr id="30" name="文本框 29"/>
          <p:cNvSpPr txBox="1"/>
          <p:nvPr/>
        </p:nvSpPr>
        <p:spPr>
          <a:xfrm>
            <a:off x="1715773" y="425290"/>
            <a:ext cx="4824730" cy="714375"/>
          </a:xfrm>
          <a:prstGeom prst="rect">
            <a:avLst/>
          </a:prstGeom>
          <a:noFill/>
        </p:spPr>
        <p:txBody>
          <a:bodyPr wrap="none" rtlCol="0">
            <a:spAutoFit/>
          </a:bodyPr>
          <a:lstStyle/>
          <a:p>
            <a:pPr algn="ctr" defTabSz="685800"/>
            <a:r>
              <a:rPr lang="zh-CN" altLang="en-US" sz="4050" b="1" dirty="0">
                <a:solidFill>
                  <a:srgbClr val="044875"/>
                </a:solidFill>
                <a:latin typeface="造字工房尚雅（非商用）常规体" pitchFamily="50" charset="-122"/>
                <a:ea typeface="造字工房尚雅（非商用）常规体" pitchFamily="50" charset="-122"/>
              </a:rPr>
              <a:t>目录 </a:t>
            </a:r>
            <a:r>
              <a:rPr lang="en-US" altLang="zh-CN" sz="4050" b="1" dirty="0">
                <a:solidFill>
                  <a:srgbClr val="044875"/>
                </a:solidFill>
                <a:latin typeface="造字工房尚雅（非商用）常规体" pitchFamily="50" charset="-122"/>
                <a:ea typeface="造字工房尚雅（非商用）常规体" pitchFamily="50" charset="-122"/>
              </a:rPr>
              <a:t>|</a:t>
            </a:r>
            <a:r>
              <a:rPr lang="zh-CN" altLang="en-US" sz="4050" b="1" dirty="0">
                <a:solidFill>
                  <a:srgbClr val="044875"/>
                </a:solidFill>
                <a:latin typeface="造字工房尚雅（非商用）常规体" pitchFamily="50" charset="-122"/>
                <a:ea typeface="造字工房尚雅（非商用）常规体" pitchFamily="50" charset="-122"/>
              </a:rPr>
              <a:t> </a:t>
            </a:r>
            <a:r>
              <a:rPr lang="en-US" altLang="zh-CN" sz="4050" b="1" dirty="0">
                <a:solidFill>
                  <a:srgbClr val="044875"/>
                </a:solidFill>
                <a:latin typeface="Times New Roman" panose="02020603050405020304" pitchFamily="18" charset="0"/>
                <a:ea typeface="造字工房尚雅（非商用）常规体" pitchFamily="50" charset="-122"/>
                <a:cs typeface="Times New Roman" panose="02020603050405020304" pitchFamily="18" charset="0"/>
              </a:rPr>
              <a:t>CONTENTS</a:t>
            </a:r>
            <a:endParaRPr lang="zh-CN" altLang="en-US" sz="4050" b="1" dirty="0">
              <a:solidFill>
                <a:srgbClr val="044875"/>
              </a:solidFill>
              <a:latin typeface="Times New Roman" panose="02020603050405020304" pitchFamily="18" charset="0"/>
              <a:ea typeface="造字工房尚雅（非商用）常规体" pitchFamily="50" charset="-122"/>
              <a:cs typeface="Times New Roman" panose="02020603050405020304" pitchFamily="18" charset="0"/>
            </a:endParaRPr>
          </a:p>
        </p:txBody>
      </p:sp>
      <p:cxnSp>
        <p:nvCxnSpPr>
          <p:cNvPr id="31" name="直接连接符 30"/>
          <p:cNvCxnSpPr>
            <a:stCxn id="27" idx="6"/>
            <a:endCxn id="32" idx="3"/>
          </p:cNvCxnSpPr>
          <p:nvPr>
            <p:custDataLst>
              <p:tags r:id="rId4"/>
            </p:custDataLst>
          </p:nvPr>
        </p:nvCxnSpPr>
        <p:spPr>
          <a:xfrm flipV="1">
            <a:off x="2483462" y="2571798"/>
            <a:ext cx="1070031" cy="66788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2" name="椭圆 31"/>
          <p:cNvSpPr/>
          <p:nvPr>
            <p:custDataLst>
              <p:tags r:id="rId5"/>
            </p:custDataLst>
          </p:nvPr>
        </p:nvSpPr>
        <p:spPr>
          <a:xfrm>
            <a:off x="3454654" y="1995723"/>
            <a:ext cx="674915" cy="674915"/>
          </a:xfrm>
          <a:prstGeom prst="ellipse">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algn="ctr" defTabSz="685800"/>
            <a:r>
              <a:rPr lang="en-US" altLang="zh-CN" sz="2700" b="1" dirty="0">
                <a:solidFill>
                  <a:prstClr val="white"/>
                </a:solidFill>
                <a:latin typeface="造字工房尚雅（非商用）常规体" pitchFamily="50" charset="-122"/>
                <a:ea typeface="造字工房尚雅（非商用）常规体" pitchFamily="50" charset="-122"/>
              </a:rPr>
              <a:t>02</a:t>
            </a:r>
            <a:endParaRPr lang="en-US" altLang="zh-CN" sz="2700" b="1" dirty="0">
              <a:solidFill>
                <a:prstClr val="white"/>
              </a:solidFill>
              <a:latin typeface="造字工房尚雅（非商用）常规体" pitchFamily="50" charset="-122"/>
              <a:ea typeface="造字工房尚雅（非商用）常规体" pitchFamily="50" charset="-122"/>
            </a:endParaRPr>
          </a:p>
        </p:txBody>
      </p:sp>
      <p:sp>
        <p:nvSpPr>
          <p:cNvPr id="33" name="文本框 32"/>
          <p:cNvSpPr txBox="1"/>
          <p:nvPr>
            <p:custDataLst>
              <p:tags r:id="rId6"/>
            </p:custDataLst>
          </p:nvPr>
        </p:nvSpPr>
        <p:spPr>
          <a:xfrm>
            <a:off x="2817502" y="3168052"/>
            <a:ext cx="1790700" cy="1491615"/>
          </a:xfrm>
          <a:prstGeom prst="rect">
            <a:avLst/>
          </a:prstGeom>
          <a:noFill/>
        </p:spPr>
        <p:txBody>
          <a:bodyPr wrap="square" rtlCol="0">
            <a:spAutoFit/>
          </a:bodyPr>
          <a:lstStyle/>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主题出版赋能</a:t>
            </a:r>
            <a:endParaRPr lang="zh-CN" altLang="en-US" sz="2100" b="1" dirty="0">
              <a:solidFill>
                <a:srgbClr val="3B3838"/>
              </a:solidFill>
              <a:latin typeface="黑体" panose="02010609060101010101" charset="-122"/>
              <a:ea typeface="黑体" panose="02010609060101010101" charset="-122"/>
            </a:endParaRPr>
          </a:p>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文化强国建设</a:t>
            </a:r>
            <a:endParaRPr lang="zh-CN" altLang="en-US" sz="2100" b="1" dirty="0">
              <a:solidFill>
                <a:srgbClr val="3B3838"/>
              </a:solidFill>
              <a:latin typeface="黑体" panose="02010609060101010101" charset="-122"/>
              <a:ea typeface="黑体" panose="02010609060101010101" charset="-122"/>
            </a:endParaRPr>
          </a:p>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的时代使命</a:t>
            </a:r>
            <a:endParaRPr lang="zh-CN" altLang="en-US" sz="2100" b="1" dirty="0">
              <a:solidFill>
                <a:srgbClr val="3B3838"/>
              </a:solidFill>
              <a:latin typeface="造字工房尚雅（非商用）常规体" pitchFamily="50" charset="-122"/>
              <a:ea typeface="造字工房尚雅（非商用）常规体" pitchFamily="50" charset="-122"/>
            </a:endParaRPr>
          </a:p>
          <a:p>
            <a:pPr indent="0" algn="ctr" defTabSz="685800" fontAlgn="auto">
              <a:lnSpc>
                <a:spcPts val="2800"/>
              </a:lnSpc>
            </a:pPr>
            <a:endParaRPr lang="zh-CN" altLang="en-US" sz="2100" b="1" dirty="0">
              <a:solidFill>
                <a:srgbClr val="3B3838"/>
              </a:solidFill>
              <a:latin typeface="造字工房尚雅（非商用）常规体" pitchFamily="50" charset="-122"/>
              <a:ea typeface="造字工房尚雅（非商用）常规体" pitchFamily="50" charset="-122"/>
            </a:endParaRPr>
          </a:p>
        </p:txBody>
      </p:sp>
      <p:sp>
        <p:nvSpPr>
          <p:cNvPr id="35" name="椭圆 34"/>
          <p:cNvSpPr/>
          <p:nvPr>
            <p:custDataLst>
              <p:tags r:id="rId7"/>
            </p:custDataLst>
          </p:nvPr>
        </p:nvSpPr>
        <p:spPr>
          <a:xfrm>
            <a:off x="4941857" y="2902221"/>
            <a:ext cx="674915" cy="674915"/>
          </a:xfrm>
          <a:prstGeom prst="ellipse">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algn="ctr" defTabSz="685800"/>
            <a:r>
              <a:rPr lang="en-US" altLang="zh-CN" sz="2700" b="1" dirty="0">
                <a:solidFill>
                  <a:prstClr val="white"/>
                </a:solidFill>
                <a:latin typeface="造字工房尚雅（非商用）常规体" pitchFamily="50" charset="-122"/>
                <a:ea typeface="造字工房尚雅（非商用）常规体" pitchFamily="50" charset="-122"/>
              </a:rPr>
              <a:t>03</a:t>
            </a:r>
            <a:endParaRPr lang="en-US" altLang="zh-CN" sz="2700" b="1" dirty="0">
              <a:solidFill>
                <a:prstClr val="white"/>
              </a:solidFill>
              <a:latin typeface="造字工房尚雅（非商用）常规体" pitchFamily="50" charset="-122"/>
              <a:ea typeface="造字工房尚雅（非商用）常规体" pitchFamily="50" charset="-122"/>
            </a:endParaRPr>
          </a:p>
        </p:txBody>
      </p:sp>
      <p:sp>
        <p:nvSpPr>
          <p:cNvPr id="36" name="文本框 35"/>
          <p:cNvSpPr txBox="1"/>
          <p:nvPr>
            <p:custDataLst>
              <p:tags r:id="rId8"/>
            </p:custDataLst>
          </p:nvPr>
        </p:nvSpPr>
        <p:spPr>
          <a:xfrm>
            <a:off x="4467197" y="1275182"/>
            <a:ext cx="1783080" cy="1491615"/>
          </a:xfrm>
          <a:prstGeom prst="rect">
            <a:avLst/>
          </a:prstGeom>
          <a:noFill/>
        </p:spPr>
        <p:txBody>
          <a:bodyPr wrap="square" rtlCol="0">
            <a:spAutoFit/>
          </a:bodyPr>
          <a:lstStyle/>
          <a:p>
            <a:pPr algn="l" defTabSz="685800"/>
            <a:endParaRPr lang="zh-CN" altLang="en-US" sz="2100" dirty="0">
              <a:solidFill>
                <a:srgbClr val="3B3838"/>
              </a:solidFill>
              <a:latin typeface="造字工房尚雅（非商用）常规体" pitchFamily="50" charset="-122"/>
              <a:ea typeface="造字工房尚雅（非商用）常规体" pitchFamily="50" charset="-122"/>
            </a:endParaRPr>
          </a:p>
          <a:p>
            <a:pPr indent="0" algn="l" defTabSz="685800" fontAlgn="auto">
              <a:lnSpc>
                <a:spcPts val="2800"/>
              </a:lnSpc>
            </a:pPr>
            <a:r>
              <a:rPr lang="zh-CN" altLang="en-US" sz="2100" b="1" dirty="0">
                <a:sym typeface="+mn-ea"/>
              </a:rPr>
              <a:t>主题出版赋能</a:t>
            </a:r>
            <a:endParaRPr lang="zh-CN" altLang="en-US" sz="2100" b="1" dirty="0">
              <a:sym typeface="+mn-ea"/>
            </a:endParaRPr>
          </a:p>
          <a:p>
            <a:pPr indent="0" algn="l" defTabSz="685800" fontAlgn="auto">
              <a:lnSpc>
                <a:spcPts val="2800"/>
              </a:lnSpc>
            </a:pPr>
            <a:r>
              <a:rPr lang="zh-CN" altLang="en-US" sz="2100" b="1" dirty="0">
                <a:sym typeface="+mn-ea"/>
              </a:rPr>
              <a:t>文化强国建设</a:t>
            </a:r>
            <a:endParaRPr lang="zh-CN" altLang="en-US" sz="2100" b="1" dirty="0">
              <a:sym typeface="+mn-ea"/>
            </a:endParaRPr>
          </a:p>
          <a:p>
            <a:pPr indent="0" algn="l" defTabSz="685800" fontAlgn="auto">
              <a:lnSpc>
                <a:spcPts val="2800"/>
              </a:lnSpc>
            </a:pPr>
            <a:r>
              <a:rPr lang="zh-CN" altLang="en-US" sz="2100" b="1" dirty="0">
                <a:sym typeface="+mn-ea"/>
              </a:rPr>
              <a:t>的路径遵循</a:t>
            </a:r>
            <a:endParaRPr lang="zh-CN" altLang="en-US" sz="2100" b="1" dirty="0">
              <a:solidFill>
                <a:srgbClr val="3B3838"/>
              </a:solidFill>
              <a:latin typeface="造字工房尚雅（非商用）常规体" pitchFamily="50" charset="-122"/>
              <a:ea typeface="造字工房尚雅（非商用）常规体" pitchFamily="50" charset="-122"/>
            </a:endParaRPr>
          </a:p>
        </p:txBody>
      </p:sp>
      <p:cxnSp>
        <p:nvCxnSpPr>
          <p:cNvPr id="38" name="直接连接符 37"/>
          <p:cNvCxnSpPr>
            <a:stCxn id="35" idx="6"/>
            <a:endCxn id="39" idx="3"/>
          </p:cNvCxnSpPr>
          <p:nvPr>
            <p:custDataLst>
              <p:tags r:id="rId9"/>
            </p:custDataLst>
          </p:nvPr>
        </p:nvCxnSpPr>
        <p:spPr>
          <a:xfrm flipV="1">
            <a:off x="5616771" y="2571658"/>
            <a:ext cx="1070610" cy="66802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9" name="椭圆 38"/>
          <p:cNvSpPr/>
          <p:nvPr>
            <p:custDataLst>
              <p:tags r:id="rId10"/>
            </p:custDataLst>
          </p:nvPr>
        </p:nvSpPr>
        <p:spPr>
          <a:xfrm>
            <a:off x="6587963" y="1995723"/>
            <a:ext cx="674915" cy="674915"/>
          </a:xfrm>
          <a:prstGeom prst="ellipse">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algn="ctr" defTabSz="685800"/>
            <a:r>
              <a:rPr lang="en-US" altLang="zh-CN" sz="2700" b="1" dirty="0">
                <a:solidFill>
                  <a:prstClr val="white"/>
                </a:solidFill>
                <a:latin typeface="造字工房尚雅（非商用）常规体" pitchFamily="50" charset="-122"/>
                <a:ea typeface="造字工房尚雅（非商用）常规体" pitchFamily="50" charset="-122"/>
              </a:rPr>
              <a:t>04</a:t>
            </a:r>
            <a:endParaRPr lang="en-US" altLang="zh-CN" sz="2700" b="1" dirty="0">
              <a:solidFill>
                <a:prstClr val="white"/>
              </a:solidFill>
              <a:latin typeface="造字工房尚雅（非商用）常规体" pitchFamily="50" charset="-122"/>
              <a:ea typeface="造字工房尚雅（非商用）常规体" pitchFamily="50" charset="-122"/>
            </a:endParaRPr>
          </a:p>
        </p:txBody>
      </p:sp>
      <p:sp>
        <p:nvSpPr>
          <p:cNvPr id="40" name="文本框 39"/>
          <p:cNvSpPr txBox="1"/>
          <p:nvPr>
            <p:custDataLst>
              <p:tags r:id="rId11"/>
            </p:custDataLst>
          </p:nvPr>
        </p:nvSpPr>
        <p:spPr>
          <a:xfrm>
            <a:off x="5929541" y="3168121"/>
            <a:ext cx="1790700" cy="1168400"/>
          </a:xfrm>
          <a:prstGeom prst="rect">
            <a:avLst/>
          </a:prstGeom>
          <a:noFill/>
        </p:spPr>
        <p:txBody>
          <a:bodyPr wrap="square" rtlCol="0">
            <a:spAutoFit/>
          </a:bodyPr>
          <a:lstStyle/>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中国式现代化</a:t>
            </a:r>
            <a:endParaRPr lang="zh-CN" altLang="en-US" sz="2100" b="1" dirty="0">
              <a:solidFill>
                <a:srgbClr val="3B3838"/>
              </a:solidFill>
              <a:latin typeface="黑体" panose="02010609060101010101" charset="-122"/>
              <a:ea typeface="黑体" panose="02010609060101010101" charset="-122"/>
            </a:endParaRPr>
          </a:p>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是最重要的</a:t>
            </a:r>
            <a:endParaRPr lang="zh-CN" altLang="en-US" sz="2100" b="1" dirty="0">
              <a:solidFill>
                <a:srgbClr val="3B3838"/>
              </a:solidFill>
              <a:latin typeface="黑体" panose="02010609060101010101" charset="-122"/>
              <a:ea typeface="黑体" panose="02010609060101010101" charset="-122"/>
            </a:endParaRPr>
          </a:p>
          <a:p>
            <a:pPr indent="0" algn="ctr" defTabSz="685800" fontAlgn="auto">
              <a:lnSpc>
                <a:spcPts val="2800"/>
              </a:lnSpc>
            </a:pPr>
            <a:r>
              <a:rPr lang="zh-CN" altLang="en-US" sz="2100" b="1" dirty="0">
                <a:solidFill>
                  <a:srgbClr val="3B3838"/>
                </a:solidFill>
                <a:latin typeface="黑体" panose="02010609060101010101" charset="-122"/>
                <a:ea typeface="黑体" panose="02010609060101010101" charset="-122"/>
              </a:rPr>
              <a:t>出版主题</a:t>
            </a:r>
            <a:endParaRPr lang="zh-CN" altLang="en-US" sz="2100" b="1" dirty="0">
              <a:solidFill>
                <a:srgbClr val="3B3838"/>
              </a:solidFill>
              <a:latin typeface="黑体" panose="02010609060101010101" charset="-122"/>
              <a:ea typeface="黑体" panose="02010609060101010101" charset="-122"/>
            </a:endParaRPr>
          </a:p>
        </p:txBody>
      </p:sp>
      <p:cxnSp>
        <p:nvCxnSpPr>
          <p:cNvPr id="45" name="直接连接符 44"/>
          <p:cNvCxnSpPr>
            <a:stCxn id="32" idx="5"/>
            <a:endCxn id="35" idx="2"/>
          </p:cNvCxnSpPr>
          <p:nvPr>
            <p:custDataLst>
              <p:tags r:id="rId12"/>
            </p:custDataLst>
          </p:nvPr>
        </p:nvCxnSpPr>
        <p:spPr>
          <a:xfrm>
            <a:off x="4030730" y="2571798"/>
            <a:ext cx="911127" cy="66788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a:blip r:embed="rId13"/>
          <a:srcRect t="5427" b="7273"/>
          <a:stretch>
            <a:fillRect/>
          </a:stretch>
        </p:blipFill>
        <p:spPr>
          <a:xfrm>
            <a:off x="7728585" y="3686810"/>
            <a:ext cx="1414145" cy="123507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7" grpId="0" bldLvl="0" animBg="1"/>
      <p:bldP spid="27" grpId="1" bldLvl="0" animBg="1"/>
      <p:bldP spid="32" grpId="0" bldLvl="0" animBg="1"/>
      <p:bldP spid="32" grpId="1" bldLvl="0" animBg="1"/>
      <p:bldP spid="35" grpId="0" bldLvl="0" animBg="1"/>
      <p:bldP spid="35" grpId="1" bldLvl="0" animBg="1"/>
      <p:bldP spid="39" grpId="0" bldLvl="0" animBg="1"/>
      <p:bldP spid="39" grpId="1"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组合 69"/>
          <p:cNvGrpSpPr/>
          <p:nvPr>
            <p:custDataLst>
              <p:tags r:id="rId1"/>
            </p:custDataLst>
          </p:nvPr>
        </p:nvGrpSpPr>
        <p:grpSpPr>
          <a:xfrm>
            <a:off x="3743212" y="2030781"/>
            <a:ext cx="1621216" cy="1621637"/>
            <a:chOff x="5015190" y="2715569"/>
            <a:chExt cx="2161621" cy="2162183"/>
          </a:xfrm>
        </p:grpSpPr>
        <p:sp>
          <p:nvSpPr>
            <p:cNvPr id="71" name="Freeform 8"/>
            <p:cNvSpPr/>
            <p:nvPr>
              <p:custDataLst>
                <p:tags r:id="rId2"/>
              </p:custDataLst>
            </p:nvPr>
          </p:nvSpPr>
          <p:spPr>
            <a:xfrm>
              <a:off x="5015190" y="2715569"/>
              <a:ext cx="2161621" cy="2162183"/>
            </a:xfrm>
            <a:custGeom>
              <a:avLst/>
              <a:gdLst>
                <a:gd name="connsiteX0" fmla="*/ 0 w 3355880"/>
                <a:gd name="connsiteY0" fmla="*/ 1677940 h 3355880"/>
                <a:gd name="connsiteX1" fmla="*/ 1677940 w 3355880"/>
                <a:gd name="connsiteY1" fmla="*/ 0 h 3355880"/>
                <a:gd name="connsiteX2" fmla="*/ 3355880 w 3355880"/>
                <a:gd name="connsiteY2" fmla="*/ 1677940 h 3355880"/>
                <a:gd name="connsiteX3" fmla="*/ 1677940 w 3355880"/>
                <a:gd name="connsiteY3" fmla="*/ 3355880 h 3355880"/>
                <a:gd name="connsiteX4" fmla="*/ 0 w 3355880"/>
                <a:gd name="connsiteY4" fmla="*/ 1677940 h 3355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880" h="3355880">
                  <a:moveTo>
                    <a:pt x="0" y="1677940"/>
                  </a:moveTo>
                  <a:cubicBezTo>
                    <a:pt x="0" y="751239"/>
                    <a:pt x="751239" y="0"/>
                    <a:pt x="1677940" y="0"/>
                  </a:cubicBezTo>
                  <a:cubicBezTo>
                    <a:pt x="2604641" y="0"/>
                    <a:pt x="3355880" y="751239"/>
                    <a:pt x="3355880" y="1677940"/>
                  </a:cubicBezTo>
                  <a:cubicBezTo>
                    <a:pt x="3355880" y="2604641"/>
                    <a:pt x="2604641" y="3355880"/>
                    <a:pt x="1677940" y="3355880"/>
                  </a:cubicBezTo>
                  <a:cubicBezTo>
                    <a:pt x="751239" y="3355880"/>
                    <a:pt x="0" y="2604641"/>
                    <a:pt x="0" y="1677940"/>
                  </a:cubicBezTo>
                  <a:close/>
                </a:path>
              </a:pathLst>
            </a:custGeom>
            <a:solidFill>
              <a:srgbClr val="044875"/>
            </a:solidFill>
            <a:ln w="22225">
              <a:noFill/>
            </a:ln>
            <a:effectLst/>
          </p:spPr>
          <p:txBody>
            <a:bodyPr spcFirstLastPara="0" vert="horz" wrap="square" lIns="2587746" tIns="506173" rIns="2587746" bIns="5538991" numCol="1" spcCol="2539" anchor="ctr" anchorCtr="0">
              <a:noAutofit/>
            </a:bodyPr>
            <a:lstStyle/>
            <a:p>
              <a:pPr marL="0" marR="0" lvl="0" indent="0" algn="ctr" defTabSz="1066800" eaLnBrk="1" fontAlgn="auto" latinLnBrk="0" hangingPunct="1">
                <a:lnSpc>
                  <a:spcPct val="90000"/>
                </a:lnSpc>
                <a:spcBef>
                  <a:spcPct val="0"/>
                </a:spcBef>
                <a:spcAft>
                  <a:spcPct val="35000"/>
                </a:spcAft>
                <a:buClrTx/>
                <a:buSzTx/>
                <a:buFontTx/>
                <a:buNone/>
                <a:defRPr/>
              </a:pPr>
              <a:r>
                <a:rPr kumimoji="0" lang="en-US" sz="24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 </a:t>
              </a:r>
              <a:endParaRPr kumimoji="0" lang="en-US" sz="24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72" name="Freeform 38"/>
            <p:cNvSpPr>
              <a:spLocks noChangeAspect="1" noEditPoints="1"/>
            </p:cNvSpPr>
            <p:nvPr>
              <p:custDataLst>
                <p:tags r:id="rId3"/>
              </p:custDataLst>
            </p:nvPr>
          </p:nvSpPr>
          <p:spPr bwMode="auto">
            <a:xfrm>
              <a:off x="5782855" y="3437068"/>
              <a:ext cx="661852" cy="661850"/>
            </a:xfrm>
            <a:custGeom>
              <a:avLst/>
              <a:gdLst>
                <a:gd name="T0" fmla="*/ 66 w 108"/>
                <a:gd name="T1" fmla="*/ 16 h 108"/>
                <a:gd name="T2" fmla="*/ 80 w 108"/>
                <a:gd name="T3" fmla="*/ 2 h 108"/>
                <a:gd name="T4" fmla="*/ 35 w 108"/>
                <a:gd name="T5" fmla="*/ 1 h 108"/>
                <a:gd name="T6" fmla="*/ 35 w 108"/>
                <a:gd name="T7" fmla="*/ 16 h 108"/>
                <a:gd name="T8" fmla="*/ 35 w 108"/>
                <a:gd name="T9" fmla="*/ 1 h 108"/>
                <a:gd name="T10" fmla="*/ 23 w 108"/>
                <a:gd name="T11" fmla="*/ 53 h 108"/>
                <a:gd name="T12" fmla="*/ 33 w 108"/>
                <a:gd name="T13" fmla="*/ 75 h 108"/>
                <a:gd name="T14" fmla="*/ 39 w 108"/>
                <a:gd name="T15" fmla="*/ 87 h 108"/>
                <a:gd name="T16" fmla="*/ 67 w 108"/>
                <a:gd name="T17" fmla="*/ 83 h 108"/>
                <a:gd name="T18" fmla="*/ 78 w 108"/>
                <a:gd name="T19" fmla="*/ 70 h 108"/>
                <a:gd name="T20" fmla="*/ 53 w 108"/>
                <a:gd name="T21" fmla="*/ 22 h 108"/>
                <a:gd name="T22" fmla="*/ 103 w 108"/>
                <a:gd name="T23" fmla="*/ 30 h 108"/>
                <a:gd name="T24" fmla="*/ 93 w 108"/>
                <a:gd name="T25" fmla="*/ 42 h 108"/>
                <a:gd name="T26" fmla="*/ 103 w 108"/>
                <a:gd name="T27" fmla="*/ 30 h 108"/>
                <a:gd name="T28" fmla="*/ 57 w 108"/>
                <a:gd name="T29" fmla="*/ 31 h 108"/>
                <a:gd name="T30" fmla="*/ 35 w 108"/>
                <a:gd name="T31" fmla="*/ 62 h 108"/>
                <a:gd name="T32" fmla="*/ 44 w 108"/>
                <a:gd name="T33" fmla="*/ 33 h 108"/>
                <a:gd name="T34" fmla="*/ 3 w 108"/>
                <a:gd name="T35" fmla="*/ 31 h 108"/>
                <a:gd name="T36" fmla="*/ 16 w 108"/>
                <a:gd name="T37" fmla="*/ 43 h 108"/>
                <a:gd name="T38" fmla="*/ 3 w 108"/>
                <a:gd name="T39" fmla="*/ 31 h 108"/>
                <a:gd name="T40" fmla="*/ 90 w 108"/>
                <a:gd name="T41" fmla="*/ 72 h 108"/>
                <a:gd name="T42" fmla="*/ 108 w 108"/>
                <a:gd name="T43" fmla="*/ 72 h 108"/>
                <a:gd name="T44" fmla="*/ 16 w 108"/>
                <a:gd name="T45" fmla="*/ 67 h 108"/>
                <a:gd name="T46" fmla="*/ 6 w 108"/>
                <a:gd name="T47" fmla="*/ 79 h 108"/>
                <a:gd name="T48" fmla="*/ 16 w 108"/>
                <a:gd name="T49" fmla="*/ 67 h 108"/>
                <a:gd name="T50" fmla="*/ 39 w 108"/>
                <a:gd name="T51" fmla="*/ 90 h 108"/>
                <a:gd name="T52" fmla="*/ 67 w 108"/>
                <a:gd name="T53" fmla="*/ 93 h 108"/>
                <a:gd name="T54" fmla="*/ 67 w 108"/>
                <a:gd name="T55" fmla="*/ 96 h 108"/>
                <a:gd name="T56" fmla="*/ 39 w 108"/>
                <a:gd name="T57" fmla="*/ 104 h 108"/>
                <a:gd name="T58" fmla="*/ 45 w 108"/>
                <a:gd name="T59" fmla="*/ 105 h 108"/>
                <a:gd name="T60" fmla="*/ 59 w 108"/>
                <a:gd name="T61" fmla="*/ 108 h 108"/>
                <a:gd name="T62" fmla="*/ 62 w 108"/>
                <a:gd name="T63" fmla="*/ 102 h 108"/>
                <a:gd name="T64" fmla="*/ 67 w 108"/>
                <a:gd name="T65" fmla="*/ 101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8" h="108">
                  <a:moveTo>
                    <a:pt x="73" y="0"/>
                  </a:moveTo>
                  <a:cubicBezTo>
                    <a:pt x="66" y="16"/>
                    <a:pt x="66" y="16"/>
                    <a:pt x="66" y="16"/>
                  </a:cubicBezTo>
                  <a:cubicBezTo>
                    <a:pt x="69" y="16"/>
                    <a:pt x="71" y="17"/>
                    <a:pt x="73" y="18"/>
                  </a:cubicBezTo>
                  <a:cubicBezTo>
                    <a:pt x="80" y="2"/>
                    <a:pt x="80" y="2"/>
                    <a:pt x="80" y="2"/>
                  </a:cubicBezTo>
                  <a:lnTo>
                    <a:pt x="73" y="0"/>
                  </a:lnTo>
                  <a:close/>
                  <a:moveTo>
                    <a:pt x="35" y="1"/>
                  </a:moveTo>
                  <a:cubicBezTo>
                    <a:pt x="29" y="4"/>
                    <a:pt x="29" y="4"/>
                    <a:pt x="29" y="4"/>
                  </a:cubicBezTo>
                  <a:cubicBezTo>
                    <a:pt x="35" y="16"/>
                    <a:pt x="35" y="16"/>
                    <a:pt x="35" y="16"/>
                  </a:cubicBezTo>
                  <a:cubicBezTo>
                    <a:pt x="37" y="15"/>
                    <a:pt x="39" y="14"/>
                    <a:pt x="41" y="13"/>
                  </a:cubicBezTo>
                  <a:lnTo>
                    <a:pt x="35" y="1"/>
                  </a:lnTo>
                  <a:close/>
                  <a:moveTo>
                    <a:pt x="53" y="22"/>
                  </a:moveTo>
                  <a:cubicBezTo>
                    <a:pt x="37" y="22"/>
                    <a:pt x="23" y="36"/>
                    <a:pt x="23" y="53"/>
                  </a:cubicBezTo>
                  <a:cubicBezTo>
                    <a:pt x="23" y="59"/>
                    <a:pt x="25" y="65"/>
                    <a:pt x="29" y="70"/>
                  </a:cubicBezTo>
                  <a:cubicBezTo>
                    <a:pt x="30" y="72"/>
                    <a:pt x="31" y="73"/>
                    <a:pt x="33" y="75"/>
                  </a:cubicBezTo>
                  <a:cubicBezTo>
                    <a:pt x="36" y="78"/>
                    <a:pt x="39" y="80"/>
                    <a:pt x="40" y="84"/>
                  </a:cubicBezTo>
                  <a:cubicBezTo>
                    <a:pt x="39" y="87"/>
                    <a:pt x="39" y="87"/>
                    <a:pt x="39" y="87"/>
                  </a:cubicBezTo>
                  <a:cubicBezTo>
                    <a:pt x="67" y="87"/>
                    <a:pt x="67" y="87"/>
                    <a:pt x="67" y="87"/>
                  </a:cubicBezTo>
                  <a:cubicBezTo>
                    <a:pt x="67" y="83"/>
                    <a:pt x="67" y="83"/>
                    <a:pt x="67" y="83"/>
                  </a:cubicBezTo>
                  <a:cubicBezTo>
                    <a:pt x="69" y="80"/>
                    <a:pt x="70" y="79"/>
                    <a:pt x="74" y="74"/>
                  </a:cubicBezTo>
                  <a:cubicBezTo>
                    <a:pt x="75" y="73"/>
                    <a:pt x="77" y="72"/>
                    <a:pt x="78" y="70"/>
                  </a:cubicBezTo>
                  <a:cubicBezTo>
                    <a:pt x="81" y="65"/>
                    <a:pt x="83" y="59"/>
                    <a:pt x="83" y="53"/>
                  </a:cubicBezTo>
                  <a:cubicBezTo>
                    <a:pt x="83" y="36"/>
                    <a:pt x="70" y="22"/>
                    <a:pt x="53" y="22"/>
                  </a:cubicBezTo>
                  <a:cubicBezTo>
                    <a:pt x="53" y="22"/>
                    <a:pt x="53" y="22"/>
                    <a:pt x="53" y="22"/>
                  </a:cubicBezTo>
                  <a:close/>
                  <a:moveTo>
                    <a:pt x="103" y="30"/>
                  </a:moveTo>
                  <a:cubicBezTo>
                    <a:pt x="90" y="35"/>
                    <a:pt x="90" y="35"/>
                    <a:pt x="90" y="35"/>
                  </a:cubicBezTo>
                  <a:cubicBezTo>
                    <a:pt x="91" y="38"/>
                    <a:pt x="92" y="40"/>
                    <a:pt x="93" y="42"/>
                  </a:cubicBezTo>
                  <a:cubicBezTo>
                    <a:pt x="106" y="36"/>
                    <a:pt x="106" y="36"/>
                    <a:pt x="106" y="36"/>
                  </a:cubicBezTo>
                  <a:lnTo>
                    <a:pt x="103" y="30"/>
                  </a:lnTo>
                  <a:close/>
                  <a:moveTo>
                    <a:pt x="54" y="30"/>
                  </a:moveTo>
                  <a:cubicBezTo>
                    <a:pt x="55" y="30"/>
                    <a:pt x="56" y="30"/>
                    <a:pt x="57" y="31"/>
                  </a:cubicBezTo>
                  <a:cubicBezTo>
                    <a:pt x="51" y="34"/>
                    <a:pt x="46" y="38"/>
                    <a:pt x="42" y="44"/>
                  </a:cubicBezTo>
                  <a:cubicBezTo>
                    <a:pt x="38" y="49"/>
                    <a:pt x="36" y="56"/>
                    <a:pt x="35" y="62"/>
                  </a:cubicBezTo>
                  <a:cubicBezTo>
                    <a:pt x="32" y="56"/>
                    <a:pt x="32" y="49"/>
                    <a:pt x="35" y="42"/>
                  </a:cubicBezTo>
                  <a:cubicBezTo>
                    <a:pt x="37" y="39"/>
                    <a:pt x="40" y="35"/>
                    <a:pt x="44" y="33"/>
                  </a:cubicBezTo>
                  <a:cubicBezTo>
                    <a:pt x="47" y="31"/>
                    <a:pt x="51" y="31"/>
                    <a:pt x="54" y="30"/>
                  </a:cubicBezTo>
                  <a:close/>
                  <a:moveTo>
                    <a:pt x="3" y="31"/>
                  </a:moveTo>
                  <a:cubicBezTo>
                    <a:pt x="0" y="37"/>
                    <a:pt x="0" y="37"/>
                    <a:pt x="0" y="37"/>
                  </a:cubicBezTo>
                  <a:cubicBezTo>
                    <a:pt x="16" y="43"/>
                    <a:pt x="16" y="43"/>
                    <a:pt x="16" y="43"/>
                  </a:cubicBezTo>
                  <a:cubicBezTo>
                    <a:pt x="16" y="40"/>
                    <a:pt x="17" y="38"/>
                    <a:pt x="18" y="36"/>
                  </a:cubicBezTo>
                  <a:cubicBezTo>
                    <a:pt x="3" y="31"/>
                    <a:pt x="3" y="31"/>
                    <a:pt x="3" y="31"/>
                  </a:cubicBezTo>
                  <a:close/>
                  <a:moveTo>
                    <a:pt x="93" y="66"/>
                  </a:moveTo>
                  <a:cubicBezTo>
                    <a:pt x="92" y="68"/>
                    <a:pt x="91" y="70"/>
                    <a:pt x="90" y="72"/>
                  </a:cubicBezTo>
                  <a:cubicBezTo>
                    <a:pt x="105" y="78"/>
                    <a:pt x="105" y="78"/>
                    <a:pt x="105" y="78"/>
                  </a:cubicBezTo>
                  <a:cubicBezTo>
                    <a:pt x="108" y="72"/>
                    <a:pt x="108" y="72"/>
                    <a:pt x="108" y="72"/>
                  </a:cubicBezTo>
                  <a:lnTo>
                    <a:pt x="93" y="66"/>
                  </a:lnTo>
                  <a:close/>
                  <a:moveTo>
                    <a:pt x="16" y="67"/>
                  </a:moveTo>
                  <a:cubicBezTo>
                    <a:pt x="3" y="72"/>
                    <a:pt x="3" y="72"/>
                    <a:pt x="3" y="72"/>
                  </a:cubicBezTo>
                  <a:cubicBezTo>
                    <a:pt x="6" y="79"/>
                    <a:pt x="6" y="79"/>
                    <a:pt x="6" y="79"/>
                  </a:cubicBezTo>
                  <a:cubicBezTo>
                    <a:pt x="19" y="74"/>
                    <a:pt x="19" y="74"/>
                    <a:pt x="19" y="74"/>
                  </a:cubicBezTo>
                  <a:cubicBezTo>
                    <a:pt x="18" y="72"/>
                    <a:pt x="17" y="69"/>
                    <a:pt x="16" y="67"/>
                  </a:cubicBezTo>
                  <a:close/>
                  <a:moveTo>
                    <a:pt x="67" y="87"/>
                  </a:moveTo>
                  <a:cubicBezTo>
                    <a:pt x="39" y="90"/>
                    <a:pt x="39" y="90"/>
                    <a:pt x="39" y="90"/>
                  </a:cubicBezTo>
                  <a:cubicBezTo>
                    <a:pt x="39" y="96"/>
                    <a:pt x="39" y="96"/>
                    <a:pt x="39" y="96"/>
                  </a:cubicBezTo>
                  <a:cubicBezTo>
                    <a:pt x="67" y="93"/>
                    <a:pt x="67" y="93"/>
                    <a:pt x="67" y="93"/>
                  </a:cubicBezTo>
                  <a:lnTo>
                    <a:pt x="67" y="87"/>
                  </a:lnTo>
                  <a:close/>
                  <a:moveTo>
                    <a:pt x="67" y="96"/>
                  </a:moveTo>
                  <a:cubicBezTo>
                    <a:pt x="39" y="99"/>
                    <a:pt x="39" y="99"/>
                    <a:pt x="39" y="99"/>
                  </a:cubicBezTo>
                  <a:cubicBezTo>
                    <a:pt x="39" y="104"/>
                    <a:pt x="39" y="104"/>
                    <a:pt x="39" y="104"/>
                  </a:cubicBezTo>
                  <a:cubicBezTo>
                    <a:pt x="45" y="104"/>
                    <a:pt x="45" y="104"/>
                    <a:pt x="45" y="104"/>
                  </a:cubicBezTo>
                  <a:cubicBezTo>
                    <a:pt x="45" y="105"/>
                    <a:pt x="45" y="105"/>
                    <a:pt x="45" y="105"/>
                  </a:cubicBezTo>
                  <a:cubicBezTo>
                    <a:pt x="45" y="107"/>
                    <a:pt x="46" y="108"/>
                    <a:pt x="48" y="108"/>
                  </a:cubicBezTo>
                  <a:cubicBezTo>
                    <a:pt x="59" y="108"/>
                    <a:pt x="59" y="108"/>
                    <a:pt x="59" y="108"/>
                  </a:cubicBezTo>
                  <a:cubicBezTo>
                    <a:pt x="60" y="108"/>
                    <a:pt x="62" y="107"/>
                    <a:pt x="62" y="105"/>
                  </a:cubicBezTo>
                  <a:cubicBezTo>
                    <a:pt x="62" y="102"/>
                    <a:pt x="62" y="102"/>
                    <a:pt x="62" y="102"/>
                  </a:cubicBezTo>
                  <a:cubicBezTo>
                    <a:pt x="62" y="102"/>
                    <a:pt x="61" y="102"/>
                    <a:pt x="61" y="102"/>
                  </a:cubicBezTo>
                  <a:cubicBezTo>
                    <a:pt x="67" y="101"/>
                    <a:pt x="67" y="101"/>
                    <a:pt x="67" y="101"/>
                  </a:cubicBezTo>
                  <a:cubicBezTo>
                    <a:pt x="67" y="96"/>
                    <a:pt x="67" y="96"/>
                    <a:pt x="67" y="96"/>
                  </a:cubicBezTo>
                  <a:close/>
                </a:path>
              </a:pathLst>
            </a:custGeom>
            <a:solidFill>
              <a:sysClr val="window" lastClr="FFFFFF"/>
            </a:solidFill>
            <a:ln>
              <a:noFill/>
            </a:ln>
          </p:spPr>
          <p:txBody>
            <a:bodyPr vert="horz" wrap="square" lIns="68580" tIns="34290" rIns="68580" bIns="34290" numCol="1" anchor="t" anchorCtr="0" compatLnSpc="1"/>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1350" b="0" i="0" u="none" strike="noStrike" kern="0" cap="none" spc="0" normalizeH="0" baseline="0" noProof="0">
                <a:ln>
                  <a:noFill/>
                </a:ln>
                <a:solidFill>
                  <a:srgbClr val="25282B"/>
                </a:solidFill>
                <a:effectLst/>
                <a:uLnTx/>
                <a:uFillTx/>
                <a:latin typeface="微软雅黑" panose="020B0503020204020204" pitchFamily="34" charset="-122"/>
                <a:ea typeface="微软雅黑" panose="020B0503020204020204" pitchFamily="34" charset="-122"/>
              </a:endParaRPr>
            </a:p>
          </p:txBody>
        </p:sp>
      </p:grpSp>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82088" y="109378"/>
            <a:ext cx="4754880" cy="875665"/>
          </a:xfrm>
          <a:prstGeom prst="rect">
            <a:avLst/>
          </a:prstGeom>
        </p:spPr>
        <p:txBody>
          <a:bodyPr wrap="none">
            <a:spAutoFit/>
          </a:bodyPr>
          <a:lstStyle/>
          <a:p>
            <a:pPr algn="l" defTabSz="685800"/>
            <a:r>
              <a:rPr lang="zh-CN" altLang="en-US" sz="2400" b="1" dirty="0"/>
              <a:t>主题出版赋能文化强国的其他保障</a:t>
            </a:r>
            <a:endParaRPr lang="zh-CN" altLang="en-US" sz="2400" b="1" dirty="0"/>
          </a:p>
          <a:p>
            <a:pPr defTabSz="685800"/>
            <a:endParaRPr lang="zh-CN" altLang="en-US" sz="2700" dirty="0">
              <a:solidFill>
                <a:srgbClr val="25282B"/>
              </a:solidFill>
              <a:latin typeface="造字工房尚雅（非商用）常规体" pitchFamily="50" charset="-122"/>
              <a:ea typeface="造字工房尚雅（非商用）常规体" pitchFamily="50" charset="-122"/>
            </a:endParaRPr>
          </a:p>
        </p:txBody>
      </p:sp>
      <p:sp>
        <p:nvSpPr>
          <p:cNvPr id="55" name="矩形: 圆角 54"/>
          <p:cNvSpPr/>
          <p:nvPr>
            <p:custDataLst>
              <p:tags r:id="rId4"/>
            </p:custDataLst>
          </p:nvPr>
        </p:nvSpPr>
        <p:spPr>
          <a:xfrm>
            <a:off x="4815205" y="2803525"/>
            <a:ext cx="3698240" cy="1910080"/>
          </a:xfrm>
          <a:prstGeom prst="roundRect">
            <a:avLst>
              <a:gd name="adj" fmla="val 7478"/>
            </a:avLst>
          </a:prstGeom>
          <a:noFill/>
          <a:ln w="12700">
            <a:solidFill>
              <a:schemeClr val="tx1">
                <a:lumMod val="50000"/>
                <a:lumOff val="50000"/>
              </a:schemeClr>
            </a:solidFill>
          </a:ln>
          <a:effectLst/>
        </p:spPr>
        <p:txBody>
          <a:bodyPr spcFirstLastPara="0" vert="horz" wrap="square" lIns="2587746" tIns="506173" rIns="2587746" bIns="5538991" numCol="1" spcCol="2539" anchor="ctr" anchorCtr="0">
            <a:noAutofit/>
          </a:bodyPr>
          <a:lstStyle/>
          <a:p>
            <a:pPr marL="0" marR="0" lvl="0" indent="0" algn="ctr" defTabSz="1066800" eaLnBrk="1" fontAlgn="auto" latinLnBrk="0" hangingPunct="1">
              <a:lnSpc>
                <a:spcPct val="90000"/>
              </a:lnSpc>
              <a:spcBef>
                <a:spcPct val="0"/>
              </a:spcBef>
              <a:spcAft>
                <a:spcPct val="35000"/>
              </a:spcAft>
              <a:buClrTx/>
              <a:buSzTx/>
              <a:buFontTx/>
              <a:buNone/>
              <a:defRPr/>
            </a:pPr>
            <a:endParaRPr kumimoji="0" lang="zh-CN" altLang="en-US" sz="24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grpSp>
        <p:nvGrpSpPr>
          <p:cNvPr id="58" name="组合 57"/>
          <p:cNvGrpSpPr/>
          <p:nvPr>
            <p:custDataLst>
              <p:tags r:id="rId5"/>
            </p:custDataLst>
          </p:nvPr>
        </p:nvGrpSpPr>
        <p:grpSpPr>
          <a:xfrm>
            <a:off x="553720" y="1223010"/>
            <a:ext cx="3628390" cy="1593803"/>
            <a:chOff x="1818539" y="2319069"/>
            <a:chExt cx="4371456" cy="1711561"/>
          </a:xfrm>
        </p:grpSpPr>
        <p:sp>
          <p:nvSpPr>
            <p:cNvPr id="59" name="矩形: 圆角 58"/>
            <p:cNvSpPr/>
            <p:nvPr>
              <p:custDataLst>
                <p:tags r:id="rId6"/>
              </p:custDataLst>
            </p:nvPr>
          </p:nvSpPr>
          <p:spPr>
            <a:xfrm>
              <a:off x="1818539" y="2319069"/>
              <a:ext cx="4314079" cy="1377472"/>
            </a:xfrm>
            <a:prstGeom prst="roundRect">
              <a:avLst>
                <a:gd name="adj" fmla="val 7478"/>
              </a:avLst>
            </a:prstGeom>
            <a:noFill/>
            <a:ln w="12700">
              <a:solidFill>
                <a:schemeClr val="tx1">
                  <a:lumMod val="50000"/>
                  <a:lumOff val="50000"/>
                </a:schemeClr>
              </a:solidFill>
            </a:ln>
            <a:effectLst/>
          </p:spPr>
          <p:txBody>
            <a:bodyPr spcFirstLastPara="0" vert="horz" wrap="square" lIns="2587746" tIns="506173" rIns="2587746" bIns="5538991" numCol="1" spcCol="2539" anchor="ctr" anchorCtr="0">
              <a:noAutofit/>
            </a:bodyPr>
            <a:lstStyle/>
            <a:p>
              <a:pPr marL="0" marR="0" lvl="0" indent="0" algn="ctr" defTabSz="1066800" eaLnBrk="1" fontAlgn="auto" latinLnBrk="0" hangingPunct="1">
                <a:lnSpc>
                  <a:spcPct val="90000"/>
                </a:lnSpc>
                <a:spcBef>
                  <a:spcPct val="0"/>
                </a:spcBef>
                <a:spcAft>
                  <a:spcPct val="35000"/>
                </a:spcAft>
                <a:buClrTx/>
                <a:buSzTx/>
                <a:buFontTx/>
                <a:buNone/>
                <a:defRPr/>
              </a:pPr>
              <a:endParaRPr kumimoji="0" lang="zh-CN" altLang="en-US" sz="24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61" name="矩形 60"/>
            <p:cNvSpPr/>
            <p:nvPr>
              <p:custDataLst>
                <p:tags r:id="rId7"/>
              </p:custDataLst>
            </p:nvPr>
          </p:nvSpPr>
          <p:spPr>
            <a:xfrm>
              <a:off x="1882155" y="2362662"/>
              <a:ext cx="4307840" cy="1667968"/>
            </a:xfrm>
            <a:prstGeom prst="rect">
              <a:avLst/>
            </a:prstGeom>
          </p:spPr>
          <p:txBody>
            <a:bodyPr wrap="square">
              <a:spAutoFit/>
            </a:bodyPr>
            <a:lstStyle/>
            <a:p>
              <a:pPr marL="0" marR="0" lvl="0" indent="0" algn="just" defTabSz="685800" eaLnBrk="1" fontAlgn="auto" latinLnBrk="0" hangingPunct="1">
                <a:lnSpc>
                  <a:spcPct val="100000"/>
                </a:lnSpc>
                <a:spcBef>
                  <a:spcPts val="0"/>
                </a:spcBef>
                <a:spcAft>
                  <a:spcPts val="0"/>
                </a:spcAft>
                <a:buClrTx/>
                <a:buSzTx/>
                <a:buFontTx/>
                <a:buNone/>
                <a:defRPr/>
              </a:pPr>
              <a:r>
                <a:rPr kumimoji="0" lang="zh-CN" altLang="en-US" sz="19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rPr>
                <a:t>主题出版的政策导向和评价体系应该聚焦于文化强国建设的时代主题而不断调整、优化和完善；</a:t>
              </a:r>
              <a:endParaRPr kumimoji="0" lang="zh-CN" altLang="en-US" sz="1900" b="0" i="0" u="none" strike="noStrike" kern="0" cap="none" spc="0" normalizeH="0" baseline="0" noProof="0" dirty="0">
                <a:ln>
                  <a:noFill/>
                </a:ln>
                <a:solidFill>
                  <a:srgbClr val="23466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dirty="0">
                <a:ln>
                  <a:noFill/>
                </a:ln>
                <a:solidFill>
                  <a:srgbClr val="23466E"/>
                </a:solidFill>
                <a:effectLst/>
                <a:uLnTx/>
                <a:uFillTx/>
                <a:latin typeface="微软雅黑" panose="020B0503020204020204" pitchFamily="34" charset="-122"/>
                <a:ea typeface="微软雅黑" panose="020B0503020204020204" pitchFamily="34" charset="-122"/>
              </a:endParaRPr>
            </a:p>
          </p:txBody>
        </p:sp>
      </p:grpSp>
      <p:sp>
        <p:nvSpPr>
          <p:cNvPr id="63" name="矩形: 圆角 62"/>
          <p:cNvSpPr/>
          <p:nvPr>
            <p:custDataLst>
              <p:tags r:id="rId8"/>
            </p:custDataLst>
          </p:nvPr>
        </p:nvSpPr>
        <p:spPr>
          <a:xfrm>
            <a:off x="4815205" y="1236345"/>
            <a:ext cx="3698240" cy="1315720"/>
          </a:xfrm>
          <a:prstGeom prst="roundRect">
            <a:avLst>
              <a:gd name="adj" fmla="val 7478"/>
            </a:avLst>
          </a:prstGeom>
          <a:noFill/>
          <a:ln w="12700">
            <a:solidFill>
              <a:schemeClr val="tx1">
                <a:lumMod val="50000"/>
                <a:lumOff val="50000"/>
              </a:schemeClr>
            </a:solidFill>
          </a:ln>
          <a:effectLst/>
        </p:spPr>
        <p:txBody>
          <a:bodyPr spcFirstLastPara="0" vert="horz" wrap="square" lIns="2587746" tIns="506173" rIns="2587746" bIns="5538991" numCol="1" spcCol="2539" anchor="ctr" anchorCtr="0">
            <a:noAutofit/>
          </a:bodyPr>
          <a:lstStyle/>
          <a:p>
            <a:pPr marL="0" marR="0" lvl="0" indent="0" algn="ctr" defTabSz="1066800" eaLnBrk="1" fontAlgn="auto" latinLnBrk="0" hangingPunct="1">
              <a:lnSpc>
                <a:spcPct val="90000"/>
              </a:lnSpc>
              <a:spcBef>
                <a:spcPct val="0"/>
              </a:spcBef>
              <a:spcAft>
                <a:spcPct val="35000"/>
              </a:spcAft>
              <a:buClrTx/>
              <a:buSzTx/>
              <a:buFontTx/>
              <a:buNone/>
              <a:defRPr/>
            </a:pPr>
            <a:endParaRPr kumimoji="0" lang="zh-CN" altLang="en-US" sz="24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66" name="Oval 12"/>
          <p:cNvSpPr>
            <a:spLocks noChangeArrowheads="1"/>
          </p:cNvSpPr>
          <p:nvPr>
            <p:custDataLst>
              <p:tags r:id="rId9"/>
            </p:custDataLst>
          </p:nvPr>
        </p:nvSpPr>
        <p:spPr bwMode="auto">
          <a:xfrm>
            <a:off x="8450944" y="3290539"/>
            <a:ext cx="649238" cy="649408"/>
          </a:xfrm>
          <a:prstGeom prst="ellipse">
            <a:avLst/>
          </a:prstGeom>
          <a:solidFill>
            <a:srgbClr val="044875"/>
          </a:solidFill>
          <a:ln>
            <a:noFill/>
          </a:ln>
        </p:spPr>
        <p:txBody>
          <a:bodyPr vert="horz" wrap="square" lIns="0" tIns="0" rIns="0" bIns="0" numCol="1" anchor="ctr" anchorCtr="0" compatLnSpc="1"/>
          <a:lstStyle/>
          <a:p>
            <a:pPr marL="0" marR="0" lvl="0" indent="0" algn="ctr" defTabSz="685800" eaLnBrk="1" fontAlgn="auto" latinLnBrk="0" hangingPunct="1">
              <a:lnSpc>
                <a:spcPct val="100000"/>
              </a:lnSpc>
              <a:spcBef>
                <a:spcPts val="0"/>
              </a:spcBef>
              <a:spcAft>
                <a:spcPts val="0"/>
              </a:spcAft>
              <a:buClrTx/>
              <a:buSzTx/>
              <a:buFontTx/>
              <a:buNone/>
              <a:defRPr/>
            </a:pPr>
            <a:r>
              <a:rPr lang="en-US" altLang="zh-CN" b="1" kern="0">
                <a:solidFill>
                  <a:prstClr val="white"/>
                </a:solidFill>
                <a:latin typeface="微软雅黑" panose="020B0503020204020204" pitchFamily="34" charset="-122"/>
                <a:ea typeface="微软雅黑" panose="020B0503020204020204" pitchFamily="34" charset="-122"/>
              </a:rPr>
              <a:t>0</a:t>
            </a:r>
            <a:r>
              <a:rPr lang="en-US" altLang="zh-CN" b="1" kern="0" dirty="0">
                <a:solidFill>
                  <a:prstClr val="white"/>
                </a:solidFill>
                <a:latin typeface="微软雅黑" panose="020B0503020204020204" pitchFamily="34" charset="-122"/>
                <a:ea typeface="微软雅黑" panose="020B0503020204020204" pitchFamily="34" charset="-122"/>
              </a:rPr>
              <a:t>4</a:t>
            </a: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69" name="Oval 12"/>
          <p:cNvSpPr>
            <a:spLocks noChangeArrowheads="1"/>
          </p:cNvSpPr>
          <p:nvPr>
            <p:custDataLst>
              <p:tags r:id="rId10"/>
            </p:custDataLst>
          </p:nvPr>
        </p:nvSpPr>
        <p:spPr bwMode="auto">
          <a:xfrm>
            <a:off x="4470" y="1550697"/>
            <a:ext cx="649238" cy="649408"/>
          </a:xfrm>
          <a:prstGeom prst="ellipse">
            <a:avLst/>
          </a:prstGeom>
          <a:solidFill>
            <a:srgbClr val="044875"/>
          </a:solidFill>
          <a:ln>
            <a:noFill/>
          </a:ln>
        </p:spPr>
        <p:txBody>
          <a:bodyPr vert="horz" wrap="square" lIns="0" tIns="0" rIns="0" bIns="0" numCol="1" anchor="ctr" anchorCtr="0" compatLnSpc="1"/>
          <a:lstStyle/>
          <a:p>
            <a:pPr marL="0" marR="0" lvl="0" indent="0" algn="ctr" defTabSz="685800" eaLnBrk="1" fontAlgn="auto" latinLnBrk="0" hangingPunct="1">
              <a:lnSpc>
                <a:spcPct val="100000"/>
              </a:lnSpc>
              <a:spcBef>
                <a:spcPts val="0"/>
              </a:spcBef>
              <a:spcAft>
                <a:spcPts val="0"/>
              </a:spcAft>
              <a:buClrTx/>
              <a:buSzTx/>
              <a:buFontTx/>
              <a:buNone/>
              <a:defRPr/>
            </a:pPr>
            <a:r>
              <a:rPr lang="en-US" altLang="zh-CN" b="1" kern="0">
                <a:solidFill>
                  <a:prstClr val="white"/>
                </a:solidFill>
                <a:latin typeface="微软雅黑" panose="020B0503020204020204" pitchFamily="34" charset="-122"/>
                <a:ea typeface="微软雅黑" panose="020B0503020204020204" pitchFamily="34" charset="-122"/>
              </a:rPr>
              <a:t>0</a:t>
            </a:r>
            <a:r>
              <a:rPr lang="en-US" altLang="zh-CN" b="1" kern="0" dirty="0">
                <a:solidFill>
                  <a:prstClr val="white"/>
                </a:solidFill>
                <a:latin typeface="微软雅黑" panose="020B0503020204020204" pitchFamily="34" charset="-122"/>
                <a:ea typeface="微软雅黑" panose="020B0503020204020204" pitchFamily="34" charset="-122"/>
              </a:rPr>
              <a:t>1</a:t>
            </a: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2" name="矩形 1"/>
          <p:cNvSpPr/>
          <p:nvPr>
            <p:custDataLst>
              <p:tags r:id="rId11"/>
            </p:custDataLst>
          </p:nvPr>
        </p:nvSpPr>
        <p:spPr>
          <a:xfrm>
            <a:off x="5000625" y="1326515"/>
            <a:ext cx="3479165" cy="1245235"/>
          </a:xfrm>
          <a:prstGeom prst="rect">
            <a:avLst/>
          </a:prstGeom>
        </p:spPr>
        <p:txBody>
          <a:bodyPr wrap="square">
            <a:spAutoFit/>
          </a:bodyPr>
          <a:p>
            <a:pPr marL="0" marR="0" lvl="0" indent="0" algn="just" defTabSz="685800" eaLnBrk="1" fontAlgn="auto" latinLnBrk="0" hangingPunct="1">
              <a:lnSpc>
                <a:spcPct val="100000"/>
              </a:lnSpc>
              <a:spcBef>
                <a:spcPts val="0"/>
              </a:spcBef>
              <a:spcAft>
                <a:spcPts val="0"/>
              </a:spcAft>
              <a:buClrTx/>
              <a:buSzTx/>
              <a:buFontTx/>
              <a:buNone/>
              <a:defRPr/>
            </a:pPr>
            <a:r>
              <a:rPr kumimoji="0" lang="zh-CN" altLang="en-US" sz="19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rPr>
              <a:t>通过组织机构的调整、资金的保障、考核政策的激励等来强化对主题出版的支持力度；</a:t>
            </a:r>
            <a:endParaRPr kumimoji="0" lang="zh-CN" altLang="en-US" sz="19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b="0" i="0" u="none" strike="noStrike" kern="0" cap="none" spc="0" normalizeH="0" baseline="0" noProof="0" dirty="0">
              <a:ln>
                <a:noFill/>
              </a:ln>
              <a:solidFill>
                <a:srgbClr val="23466E"/>
              </a:solidFill>
              <a:effectLst/>
              <a:uLnTx/>
              <a:uFillTx/>
              <a:latin typeface="微软雅黑" panose="020B0503020204020204" pitchFamily="34" charset="-122"/>
              <a:ea typeface="微软雅黑" panose="020B0503020204020204" pitchFamily="34" charset="-122"/>
            </a:endParaRPr>
          </a:p>
        </p:txBody>
      </p:sp>
      <p:grpSp>
        <p:nvGrpSpPr>
          <p:cNvPr id="3" name="组合 2"/>
          <p:cNvGrpSpPr/>
          <p:nvPr>
            <p:custDataLst>
              <p:tags r:id="rId12"/>
            </p:custDataLst>
          </p:nvPr>
        </p:nvGrpSpPr>
        <p:grpSpPr>
          <a:xfrm>
            <a:off x="553085" y="2743835"/>
            <a:ext cx="3580765" cy="2000885"/>
            <a:chOff x="1671651" y="2319069"/>
            <a:chExt cx="4314078" cy="2148719"/>
          </a:xfrm>
        </p:grpSpPr>
        <p:sp>
          <p:nvSpPr>
            <p:cNvPr id="4" name="矩形: 圆角 58"/>
            <p:cNvSpPr/>
            <p:nvPr>
              <p:custDataLst>
                <p:tags r:id="rId13"/>
              </p:custDataLst>
            </p:nvPr>
          </p:nvSpPr>
          <p:spPr>
            <a:xfrm>
              <a:off x="1671651" y="2319069"/>
              <a:ext cx="4314078" cy="2148719"/>
            </a:xfrm>
            <a:prstGeom prst="roundRect">
              <a:avLst>
                <a:gd name="adj" fmla="val 7478"/>
              </a:avLst>
            </a:prstGeom>
            <a:noFill/>
            <a:ln w="12700">
              <a:solidFill>
                <a:schemeClr val="tx1">
                  <a:lumMod val="50000"/>
                  <a:lumOff val="50000"/>
                </a:schemeClr>
              </a:solidFill>
            </a:ln>
            <a:effectLst/>
          </p:spPr>
          <p:txBody>
            <a:bodyPr spcFirstLastPara="0" vert="horz" wrap="square" lIns="2587746" tIns="506173" rIns="2587746" bIns="5538991" numCol="1" spcCol="2539" anchor="ctr" anchorCtr="0">
              <a:noAutofit/>
            </a:bodyPr>
            <a:p>
              <a:pPr marL="0" marR="0" lvl="0" indent="0" algn="ctr" defTabSz="1066800" eaLnBrk="1" fontAlgn="auto" latinLnBrk="0" hangingPunct="1">
                <a:lnSpc>
                  <a:spcPct val="90000"/>
                </a:lnSpc>
                <a:spcBef>
                  <a:spcPct val="0"/>
                </a:spcBef>
                <a:spcAft>
                  <a:spcPct val="35000"/>
                </a:spcAft>
                <a:buClrTx/>
                <a:buSzTx/>
                <a:buFontTx/>
                <a:buNone/>
                <a:defRPr/>
              </a:pPr>
              <a:endParaRPr kumimoji="0" lang="zh-CN" altLang="en-US" sz="2400" b="0" i="0" u="none" strike="noStrike" kern="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5" name="矩形 4"/>
            <p:cNvSpPr/>
            <p:nvPr>
              <p:custDataLst>
                <p:tags r:id="rId14"/>
              </p:custDataLst>
            </p:nvPr>
          </p:nvSpPr>
          <p:spPr>
            <a:xfrm>
              <a:off x="1813184" y="2559786"/>
              <a:ext cx="4001175" cy="1691835"/>
            </a:xfrm>
            <a:prstGeom prst="rect">
              <a:avLst/>
            </a:prstGeom>
          </p:spPr>
          <p:txBody>
            <a:bodyPr wrap="square">
              <a:noAutofit/>
            </a:bodyPr>
            <a:p>
              <a:pPr marL="0" marR="0" lvl="0" indent="0" algn="just" defTabSz="685800" eaLnBrk="1" fontAlgn="auto" latinLnBrk="0" hangingPunct="1">
                <a:lnSpc>
                  <a:spcPct val="100000"/>
                </a:lnSpc>
                <a:spcBef>
                  <a:spcPts val="0"/>
                </a:spcBef>
                <a:spcAft>
                  <a:spcPts val="0"/>
                </a:spcAft>
                <a:buClrTx/>
                <a:buSzTx/>
                <a:buFontTx/>
                <a:buNone/>
                <a:defRPr/>
              </a:pPr>
              <a:r>
                <a:rPr kumimoji="0" lang="zh-CN" altLang="en-US" sz="19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rPr>
                <a:t>政学产研”共建，形成出版管理部门、出版企业、高校、研究机构等相互配合、互为补充的融合科研和生产的“一致行动体；</a:t>
              </a:r>
              <a:endParaRPr kumimoji="0" lang="zh-CN" altLang="en-US" sz="19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b="0" i="0" u="none" strike="noStrike" kern="0" cap="none" spc="0" normalizeH="0" baseline="0" noProof="0" dirty="0">
                <a:ln>
                  <a:noFill/>
                </a:ln>
                <a:solidFill>
                  <a:srgbClr val="23466E"/>
                </a:solidFill>
                <a:effectLst/>
                <a:uLnTx/>
                <a:uFillTx/>
                <a:latin typeface="微软雅黑" panose="020B0503020204020204" pitchFamily="34" charset="-122"/>
                <a:ea typeface="微软雅黑" panose="020B0503020204020204" pitchFamily="34" charset="-122"/>
              </a:endParaRPr>
            </a:p>
          </p:txBody>
        </p:sp>
      </p:grpSp>
      <p:sp>
        <p:nvSpPr>
          <p:cNvPr id="6" name="矩形 5"/>
          <p:cNvSpPr/>
          <p:nvPr>
            <p:custDataLst>
              <p:tags r:id="rId15"/>
            </p:custDataLst>
          </p:nvPr>
        </p:nvSpPr>
        <p:spPr>
          <a:xfrm>
            <a:off x="4854575" y="2867025"/>
            <a:ext cx="3625215" cy="2091690"/>
          </a:xfrm>
          <a:prstGeom prst="rect">
            <a:avLst/>
          </a:prstGeom>
        </p:spPr>
        <p:txBody>
          <a:bodyPr wrap="square">
            <a:spAutoFit/>
          </a:bodyPr>
          <a:p>
            <a:pPr marL="0" marR="0" lvl="0" indent="0" algn="just" defTabSz="6858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schemeClr val="bg1"/>
                </a:solidFill>
                <a:effectLst/>
                <a:uLnTx/>
                <a:uFillTx/>
                <a:latin typeface="楷体" panose="02010609060101010101" charset="-122"/>
                <a:ea typeface="楷体" panose="02010609060101010101" charset="-122"/>
              </a:rPr>
              <a:t>既有</a:t>
            </a:r>
            <a:r>
              <a:rPr kumimoji="0" lang="zh-CN" altLang="en-US" sz="16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rPr>
              <a:t>过硬的业务能力，同时也具备把</a:t>
            </a:r>
            <a:r>
              <a:rPr kumimoji="0" lang="zh-CN" altLang="en-US" sz="1600" b="1" i="0" u="none" strike="noStrike" kern="0" cap="none" spc="0" normalizeH="0" baseline="0" noProof="0" dirty="0">
                <a:ln>
                  <a:noFill/>
                </a:ln>
                <a:solidFill>
                  <a:schemeClr val="bg1"/>
                </a:solidFill>
                <a:effectLst/>
                <a:uLnTx/>
                <a:uFillTx/>
                <a:latin typeface="楷体" panose="02010609060101010101" charset="-122"/>
                <a:ea typeface="楷体" panose="02010609060101010101" charset="-122"/>
              </a:rPr>
              <a:t>握</a:t>
            </a:r>
            <a:r>
              <a:rPr kumimoji="0" lang="zh-CN" altLang="en-US" sz="1600"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rPr>
              <a:t>出版业融入时代大背景下的发展趋势的广阔视野；既有传承中华优秀传统文化的知识储备，又有在传统基础上创新发展的眼光和能力；既熟悉传统出版，又有持续学习、充分利用新技术推动出版业转型的能力；</a:t>
            </a:r>
            <a:endParaRPr kumimoji="0" lang="zh-CN" altLang="en-US"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b="1" i="0" u="none" strike="noStrike" kern="0" cap="none" spc="0" normalizeH="0" baseline="0" noProof="0" dirty="0">
              <a:ln>
                <a:noFill/>
              </a:ln>
              <a:solidFill>
                <a:srgbClr val="23466E"/>
              </a:solidFill>
              <a:effectLst/>
              <a:uLnTx/>
              <a:uFillTx/>
              <a:latin typeface="楷体" panose="02010609060101010101" charset="-122"/>
              <a:ea typeface="楷体" panose="02010609060101010101" charset="-122"/>
            </a:endParaRPr>
          </a:p>
        </p:txBody>
      </p:sp>
      <p:sp>
        <p:nvSpPr>
          <p:cNvPr id="7" name="Oval 12"/>
          <p:cNvSpPr>
            <a:spLocks noChangeArrowheads="1"/>
          </p:cNvSpPr>
          <p:nvPr>
            <p:custDataLst>
              <p:tags r:id="rId16"/>
            </p:custDataLst>
          </p:nvPr>
        </p:nvSpPr>
        <p:spPr bwMode="auto">
          <a:xfrm>
            <a:off x="-15215" y="3290597"/>
            <a:ext cx="649238" cy="649408"/>
          </a:xfrm>
          <a:prstGeom prst="ellipse">
            <a:avLst/>
          </a:prstGeom>
          <a:solidFill>
            <a:srgbClr val="044875"/>
          </a:solidFill>
          <a:ln>
            <a:noFill/>
          </a:ln>
        </p:spPr>
        <p:txBody>
          <a:bodyPr vert="horz" wrap="square" lIns="0" tIns="0" rIns="0" bIns="0" numCol="1" anchor="ctr" anchorCtr="0" compatLnSpc="1"/>
          <a:p>
            <a:pPr marL="0" marR="0" lvl="0" indent="0" algn="ctr" defTabSz="685800" eaLnBrk="1" fontAlgn="auto" latinLnBrk="0" hangingPunct="1">
              <a:lnSpc>
                <a:spcPct val="100000"/>
              </a:lnSpc>
              <a:spcBef>
                <a:spcPts val="0"/>
              </a:spcBef>
              <a:spcAft>
                <a:spcPts val="0"/>
              </a:spcAft>
              <a:buClrTx/>
              <a:buSzTx/>
              <a:buFontTx/>
              <a:buNone/>
              <a:defRPr/>
            </a:pPr>
            <a:r>
              <a:rPr lang="en-US" altLang="zh-CN" b="1" kern="0">
                <a:solidFill>
                  <a:prstClr val="white"/>
                </a:solidFill>
                <a:latin typeface="微软雅黑" panose="020B0503020204020204" pitchFamily="34" charset="-122"/>
                <a:ea typeface="微软雅黑" panose="020B0503020204020204" pitchFamily="34" charset="-122"/>
              </a:rPr>
              <a:t>0</a:t>
            </a:r>
            <a:r>
              <a:rPr lang="en-US" altLang="zh-CN" b="1" kern="0" dirty="0">
                <a:solidFill>
                  <a:prstClr val="white"/>
                </a:solidFill>
                <a:latin typeface="微软雅黑" panose="020B0503020204020204" pitchFamily="34" charset="-122"/>
                <a:ea typeface="微软雅黑" panose="020B0503020204020204" pitchFamily="34" charset="-122"/>
              </a:rPr>
              <a:t>3</a:t>
            </a: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8" name="Oval 12"/>
          <p:cNvSpPr>
            <a:spLocks noChangeArrowheads="1"/>
          </p:cNvSpPr>
          <p:nvPr>
            <p:custDataLst>
              <p:tags r:id="rId17"/>
            </p:custDataLst>
          </p:nvPr>
        </p:nvSpPr>
        <p:spPr bwMode="auto">
          <a:xfrm>
            <a:off x="8454119" y="1550639"/>
            <a:ext cx="649238" cy="649408"/>
          </a:xfrm>
          <a:prstGeom prst="ellipse">
            <a:avLst/>
          </a:prstGeom>
          <a:solidFill>
            <a:srgbClr val="044875"/>
          </a:solidFill>
          <a:ln>
            <a:noFill/>
          </a:ln>
        </p:spPr>
        <p:txBody>
          <a:bodyPr vert="horz" wrap="square" lIns="0" tIns="0" rIns="0" bIns="0" numCol="1" anchor="ctr" anchorCtr="0" compatLnSpc="1"/>
          <a:p>
            <a:pPr marL="0" marR="0" lvl="0" indent="0" algn="ctr" defTabSz="685800" eaLnBrk="1" fontAlgn="auto" latinLnBrk="0" hangingPunct="1">
              <a:lnSpc>
                <a:spcPct val="100000"/>
              </a:lnSpc>
              <a:spcBef>
                <a:spcPts val="0"/>
              </a:spcBef>
              <a:spcAft>
                <a:spcPts val="0"/>
              </a:spcAft>
              <a:buClrTx/>
              <a:buSzTx/>
              <a:buFontTx/>
              <a:buNone/>
              <a:defRPr/>
            </a:pPr>
            <a:r>
              <a:rPr lang="en-US" altLang="zh-CN" b="1" kern="0">
                <a:solidFill>
                  <a:prstClr val="white"/>
                </a:solidFill>
                <a:latin typeface="微软雅黑" panose="020B0503020204020204" pitchFamily="34" charset="-122"/>
                <a:ea typeface="微软雅黑" panose="020B0503020204020204" pitchFamily="34" charset="-122"/>
              </a:rPr>
              <a:t>0</a:t>
            </a:r>
            <a:r>
              <a:rPr lang="en-US" altLang="zh-CN" b="1" kern="0" dirty="0">
                <a:solidFill>
                  <a:prstClr val="white"/>
                </a:solidFill>
                <a:latin typeface="微软雅黑" panose="020B0503020204020204" pitchFamily="34" charset="-122"/>
                <a:ea typeface="微软雅黑" panose="020B0503020204020204" pitchFamily="34" charset="-122"/>
              </a:rPr>
              <a:t>2</a:t>
            </a: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14" grpId="0"/>
      <p:bldP spid="66" grpId="0" bldLvl="0" animBg="1"/>
      <p:bldP spid="69"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Rectangle 57"/>
          <p:cNvSpPr/>
          <p:nvPr>
            <p:custDataLst>
              <p:tags r:id="rId1"/>
            </p:custDataLst>
          </p:nvPr>
        </p:nvSpPr>
        <p:spPr>
          <a:xfrm>
            <a:off x="908050" y="633730"/>
            <a:ext cx="7663180" cy="4252595"/>
          </a:xfrm>
          <a:prstGeom prst="rect">
            <a:avLst/>
          </a:prstGeom>
        </p:spPr>
        <p:txBody>
          <a:bodyPr wrap="square">
            <a:spAutoFit/>
          </a:bodyPr>
          <a:lstStyle/>
          <a:p>
            <a:pPr indent="0" defTabSz="685800" fontAlgn="auto">
              <a:lnSpc>
                <a:spcPts val="2800"/>
              </a:lnSpc>
            </a:pP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C00000"/>
                </a:solidFill>
                <a:latin typeface="楷体" panose="02010609060101010101" charset="-122"/>
                <a:ea typeface="楷体" panose="02010609060101010101" charset="-122"/>
                <a:cs typeface="楷体" panose="02010609060101010101" charset="-122"/>
              </a:rPr>
              <a:t>文章合为时而著，歌诗合为事而作</a:t>
            </a:r>
            <a:r>
              <a:rPr lang="en-US" altLang="zh-CN" sz="2000" b="1" dirty="0">
                <a:solidFill>
                  <a:srgbClr val="C00000"/>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，在百年未有之大变局的时代背景下，中国式现代化建设是推进国家富强、人民富裕的必由路径，更是建构人类文明新形态的最优选择</a:t>
            </a:r>
            <a:r>
              <a:rPr lang="zh-CN" altLang="en-US" sz="2000" b="1" dirty="0">
                <a:solidFill>
                  <a:schemeClr val="tx1"/>
                </a:solidFill>
                <a:latin typeface="楷体" panose="02010609060101010101" charset="-122"/>
                <a:ea typeface="楷体" panose="02010609060101010101" charset="-122"/>
                <a:cs typeface="楷体" panose="02010609060101010101" charset="-122"/>
              </a:rPr>
              <a:t>。中国式现代化作为人类出版史上最重要的时代主题，是</a:t>
            </a:r>
            <a:r>
              <a:rPr lang="en-US" altLang="zh-CN" sz="2000" b="1" dirty="0">
                <a:solidFill>
                  <a:schemeClr val="tx1"/>
                </a:solidFill>
                <a:latin typeface="楷体" panose="02010609060101010101" charset="-122"/>
                <a:ea typeface="楷体" panose="02010609060101010101" charset="-122"/>
                <a:cs typeface="楷体" panose="02010609060101010101" charset="-122"/>
              </a:rPr>
              <a:t>“</a:t>
            </a:r>
            <a:r>
              <a:rPr lang="zh-CN" altLang="en-US" sz="2000" b="1" dirty="0">
                <a:solidFill>
                  <a:schemeClr val="tx1"/>
                </a:solidFill>
                <a:latin typeface="楷体" panose="02010609060101010101" charset="-122"/>
                <a:ea typeface="楷体" panose="02010609060101010101" charset="-122"/>
                <a:cs typeface="楷体" panose="02010609060101010101" charset="-122"/>
              </a:rPr>
              <a:t>由先进文化创造和熔铸的文明新形态，被赋予了丰富的全球意义和强劲的文化超越性</a:t>
            </a:r>
            <a:r>
              <a:rPr lang="en-US" altLang="zh-CN" sz="2000" b="1" dirty="0">
                <a:solidFill>
                  <a:schemeClr val="tx1"/>
                </a:solidFill>
                <a:latin typeface="楷体" panose="02010609060101010101" charset="-122"/>
                <a:ea typeface="楷体" panose="02010609060101010101" charset="-122"/>
                <a:cs typeface="楷体" panose="02010609060101010101" charset="-122"/>
              </a:rPr>
              <a:t>”</a:t>
            </a:r>
            <a:r>
              <a:rPr lang="zh-CN" altLang="en-US" sz="2000" b="1" dirty="0">
                <a:solidFill>
                  <a:schemeClr val="tx1"/>
                </a:solidFill>
                <a:latin typeface="楷体" panose="02010609060101010101" charset="-122"/>
                <a:ea typeface="楷体" panose="02010609060101010101" charset="-122"/>
                <a:cs typeface="楷体" panose="02010609060101010101" charset="-122"/>
              </a:rPr>
              <a:t>，因此文化强国建设是主题出版的当然使命。同时，也只有立足于中国特色社会主义文化强国建设，主题出版的核心价值才能得到体现，其内容体系建设也才能不断创新。文化强国建设是中国式现代化建设的基础和表征，更是中国共产党在新时代领导中国人民进行艰苦奋斗和不懈探索的宏大主题，赓续优良传统的中国出版业当然应该以丰富的叙事文本、有效的叙事技巧和创新的叙事模式来诠释好这一主题。</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a:srcRect t="5427" b="7273"/>
          <a:stretch>
            <a:fillRect/>
          </a:stretch>
        </p:blipFill>
        <p:spPr>
          <a:xfrm>
            <a:off x="0" y="125095"/>
            <a:ext cx="2305050" cy="2012315"/>
          </a:xfrm>
          <a:prstGeom prst="rect">
            <a:avLst/>
          </a:prstGeom>
        </p:spPr>
      </p:pic>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58" name="Freeform 6"/>
          <p:cNvSpPr/>
          <p:nvPr/>
        </p:nvSpPr>
        <p:spPr bwMode="auto">
          <a:xfrm>
            <a:off x="1761014" y="1331180"/>
            <a:ext cx="6627019" cy="2202656"/>
          </a:xfrm>
          <a:custGeom>
            <a:avLst/>
            <a:gdLst>
              <a:gd name="T0" fmla="*/ 368 w 5566"/>
              <a:gd name="T1" fmla="*/ 0 h 1850"/>
              <a:gd name="T2" fmla="*/ 5566 w 5566"/>
              <a:gd name="T3" fmla="*/ 0 h 1850"/>
              <a:gd name="T4" fmla="*/ 5566 w 5566"/>
              <a:gd name="T5" fmla="*/ 1850 h 1850"/>
              <a:gd name="T6" fmla="*/ 0 w 5566"/>
              <a:gd name="T7" fmla="*/ 1850 h 1850"/>
              <a:gd name="T8" fmla="*/ 368 w 5566"/>
              <a:gd name="T9" fmla="*/ 0 h 1850"/>
            </a:gdLst>
            <a:ahLst/>
            <a:cxnLst>
              <a:cxn ang="0">
                <a:pos x="T0" y="T1"/>
              </a:cxn>
              <a:cxn ang="0">
                <a:pos x="T2" y="T3"/>
              </a:cxn>
              <a:cxn ang="0">
                <a:pos x="T4" y="T5"/>
              </a:cxn>
              <a:cxn ang="0">
                <a:pos x="T6" y="T7"/>
              </a:cxn>
              <a:cxn ang="0">
                <a:pos x="T8" y="T9"/>
              </a:cxn>
            </a:cxnLst>
            <a:rect l="0" t="0" r="r" b="b"/>
            <a:pathLst>
              <a:path w="5566" h="1850">
                <a:moveTo>
                  <a:pt x="368" y="0"/>
                </a:moveTo>
                <a:lnTo>
                  <a:pt x="5566" y="0"/>
                </a:lnTo>
                <a:lnTo>
                  <a:pt x="5566" y="1850"/>
                </a:lnTo>
                <a:lnTo>
                  <a:pt x="0" y="1850"/>
                </a:lnTo>
                <a:lnTo>
                  <a:pt x="368" y="0"/>
                </a:lnTo>
                <a:close/>
              </a:path>
            </a:pathLst>
          </a:custGeom>
          <a:solidFill>
            <a:srgbClr val="044875"/>
          </a:solidFill>
          <a:ln>
            <a:noFill/>
          </a:ln>
        </p:spPr>
        <p:txBody>
          <a:bodyPr vert="horz" wrap="square" lIns="68580" tIns="34290" rIns="68580" bIns="34290" numCol="1" anchor="t" anchorCtr="0" compatLnSpc="1"/>
          <a:lstStyle/>
          <a:p>
            <a:endParaRPr lang="zh-CN" altLang="en-US" sz="1050"/>
          </a:p>
        </p:txBody>
      </p:sp>
      <p:sp>
        <p:nvSpPr>
          <p:cNvPr id="65" name="Freeform 25"/>
          <p:cNvSpPr>
            <a:spLocks noEditPoints="1" noChangeArrowheads="1"/>
          </p:cNvSpPr>
          <p:nvPr/>
        </p:nvSpPr>
        <p:spPr bwMode="auto">
          <a:xfrm>
            <a:off x="3197225" y="3837940"/>
            <a:ext cx="155575" cy="224790"/>
          </a:xfrm>
          <a:custGeom>
            <a:avLst/>
            <a:gdLst>
              <a:gd name="T0" fmla="*/ 21 w 78"/>
              <a:gd name="T1" fmla="*/ 36 h 112"/>
              <a:gd name="T2" fmla="*/ 21 w 78"/>
              <a:gd name="T3" fmla="*/ 11 h 112"/>
              <a:gd name="T4" fmla="*/ 58 w 78"/>
              <a:gd name="T5" fmla="*/ 11 h 112"/>
              <a:gd name="T6" fmla="*/ 57 w 78"/>
              <a:gd name="T7" fmla="*/ 36 h 112"/>
              <a:gd name="T8" fmla="*/ 53 w 78"/>
              <a:gd name="T9" fmla="*/ 47 h 112"/>
              <a:gd name="T10" fmla="*/ 39 w 78"/>
              <a:gd name="T11" fmla="*/ 53 h 112"/>
              <a:gd name="T12" fmla="*/ 39 w 78"/>
              <a:gd name="T13" fmla="*/ 53 h 112"/>
              <a:gd name="T14" fmla="*/ 26 w 78"/>
              <a:gd name="T15" fmla="*/ 47 h 112"/>
              <a:gd name="T16" fmla="*/ 21 w 78"/>
              <a:gd name="T17" fmla="*/ 36 h 112"/>
              <a:gd name="T18" fmla="*/ 13 w 78"/>
              <a:gd name="T19" fmla="*/ 107 h 112"/>
              <a:gd name="T20" fmla="*/ 67 w 78"/>
              <a:gd name="T21" fmla="*/ 107 h 112"/>
              <a:gd name="T22" fmla="*/ 64 w 78"/>
              <a:gd name="T23" fmla="*/ 112 h 112"/>
              <a:gd name="T24" fmla="*/ 16 w 78"/>
              <a:gd name="T25" fmla="*/ 112 h 112"/>
              <a:gd name="T26" fmla="*/ 13 w 78"/>
              <a:gd name="T27" fmla="*/ 107 h 112"/>
              <a:gd name="T28" fmla="*/ 70 w 78"/>
              <a:gd name="T29" fmla="*/ 67 h 112"/>
              <a:gd name="T30" fmla="*/ 76 w 78"/>
              <a:gd name="T31" fmla="*/ 90 h 112"/>
              <a:gd name="T32" fmla="*/ 68 w 78"/>
              <a:gd name="T33" fmla="*/ 103 h 112"/>
              <a:gd name="T34" fmla="*/ 66 w 78"/>
              <a:gd name="T35" fmla="*/ 103 h 112"/>
              <a:gd name="T36" fmla="*/ 66 w 78"/>
              <a:gd name="T37" fmla="*/ 72 h 112"/>
              <a:gd name="T38" fmla="*/ 42 w 78"/>
              <a:gd name="T39" fmla="*/ 72 h 112"/>
              <a:gd name="T40" fmla="*/ 49 w 78"/>
              <a:gd name="T41" fmla="*/ 56 h 112"/>
              <a:gd name="T42" fmla="*/ 51 w 78"/>
              <a:gd name="T43" fmla="*/ 54 h 112"/>
              <a:gd name="T44" fmla="*/ 65 w 78"/>
              <a:gd name="T45" fmla="*/ 57 h 112"/>
              <a:gd name="T46" fmla="*/ 66 w 78"/>
              <a:gd name="T47" fmla="*/ 57 h 112"/>
              <a:gd name="T48" fmla="*/ 66 w 78"/>
              <a:gd name="T49" fmla="*/ 58 h 112"/>
              <a:gd name="T50" fmla="*/ 70 w 78"/>
              <a:gd name="T51" fmla="*/ 67 h 112"/>
              <a:gd name="T52" fmla="*/ 70 w 78"/>
              <a:gd name="T53" fmla="*/ 67 h 112"/>
              <a:gd name="T54" fmla="*/ 14 w 78"/>
              <a:gd name="T55" fmla="*/ 103 h 112"/>
              <a:gd name="T56" fmla="*/ 11 w 78"/>
              <a:gd name="T57" fmla="*/ 103 h 112"/>
              <a:gd name="T58" fmla="*/ 3 w 78"/>
              <a:gd name="T59" fmla="*/ 90 h 112"/>
              <a:gd name="T60" fmla="*/ 9 w 78"/>
              <a:gd name="T61" fmla="*/ 67 h 112"/>
              <a:gd name="T62" fmla="*/ 14 w 78"/>
              <a:gd name="T63" fmla="*/ 58 h 112"/>
              <a:gd name="T64" fmla="*/ 14 w 78"/>
              <a:gd name="T65" fmla="*/ 57 h 112"/>
              <a:gd name="T66" fmla="*/ 14 w 78"/>
              <a:gd name="T67" fmla="*/ 57 h 112"/>
              <a:gd name="T68" fmla="*/ 28 w 78"/>
              <a:gd name="T69" fmla="*/ 54 h 112"/>
              <a:gd name="T70" fmla="*/ 30 w 78"/>
              <a:gd name="T71" fmla="*/ 56 h 112"/>
              <a:gd name="T72" fmla="*/ 38 w 78"/>
              <a:gd name="T73" fmla="*/ 72 h 112"/>
              <a:gd name="T74" fmla="*/ 14 w 78"/>
              <a:gd name="T75" fmla="*/ 72 h 112"/>
              <a:gd name="T76" fmla="*/ 14 w 78"/>
              <a:gd name="T77" fmla="*/ 103 h 1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8"/>
              <a:gd name="T118" fmla="*/ 0 h 112"/>
              <a:gd name="T119" fmla="*/ 78 w 78"/>
              <a:gd name="T120" fmla="*/ 112 h 1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8" h="112">
                <a:moveTo>
                  <a:pt x="21" y="36"/>
                </a:moveTo>
                <a:cubicBezTo>
                  <a:pt x="20" y="27"/>
                  <a:pt x="20" y="19"/>
                  <a:pt x="21" y="11"/>
                </a:cubicBezTo>
                <a:cubicBezTo>
                  <a:pt x="37" y="0"/>
                  <a:pt x="45" y="13"/>
                  <a:pt x="58" y="11"/>
                </a:cubicBezTo>
                <a:cubicBezTo>
                  <a:pt x="59" y="19"/>
                  <a:pt x="59" y="29"/>
                  <a:pt x="57" y="36"/>
                </a:cubicBezTo>
                <a:cubicBezTo>
                  <a:pt x="57" y="40"/>
                  <a:pt x="55" y="44"/>
                  <a:pt x="53" y="47"/>
                </a:cubicBezTo>
                <a:cubicBezTo>
                  <a:pt x="49" y="51"/>
                  <a:pt x="44" y="53"/>
                  <a:pt x="39" y="53"/>
                </a:cubicBezTo>
                <a:cubicBezTo>
                  <a:pt x="39" y="53"/>
                  <a:pt x="39" y="53"/>
                  <a:pt x="39" y="53"/>
                </a:cubicBezTo>
                <a:cubicBezTo>
                  <a:pt x="34" y="53"/>
                  <a:pt x="29" y="51"/>
                  <a:pt x="26" y="47"/>
                </a:cubicBezTo>
                <a:cubicBezTo>
                  <a:pt x="24" y="44"/>
                  <a:pt x="22" y="40"/>
                  <a:pt x="21" y="36"/>
                </a:cubicBezTo>
                <a:close/>
                <a:moveTo>
                  <a:pt x="13" y="107"/>
                </a:moveTo>
                <a:cubicBezTo>
                  <a:pt x="67" y="107"/>
                  <a:pt x="67" y="107"/>
                  <a:pt x="67" y="107"/>
                </a:cubicBezTo>
                <a:cubicBezTo>
                  <a:pt x="64" y="112"/>
                  <a:pt x="64" y="112"/>
                  <a:pt x="64" y="112"/>
                </a:cubicBezTo>
                <a:cubicBezTo>
                  <a:pt x="16" y="112"/>
                  <a:pt x="16" y="112"/>
                  <a:pt x="16" y="112"/>
                </a:cubicBezTo>
                <a:cubicBezTo>
                  <a:pt x="13" y="107"/>
                  <a:pt x="13" y="107"/>
                  <a:pt x="13" y="107"/>
                </a:cubicBezTo>
                <a:close/>
                <a:moveTo>
                  <a:pt x="70" y="67"/>
                </a:moveTo>
                <a:cubicBezTo>
                  <a:pt x="76" y="90"/>
                  <a:pt x="76" y="90"/>
                  <a:pt x="76" y="90"/>
                </a:cubicBezTo>
                <a:cubicBezTo>
                  <a:pt x="78" y="98"/>
                  <a:pt x="77" y="103"/>
                  <a:pt x="68" y="103"/>
                </a:cubicBezTo>
                <a:cubicBezTo>
                  <a:pt x="66" y="103"/>
                  <a:pt x="66" y="103"/>
                  <a:pt x="66" y="103"/>
                </a:cubicBezTo>
                <a:cubicBezTo>
                  <a:pt x="66" y="72"/>
                  <a:pt x="66" y="72"/>
                  <a:pt x="66" y="72"/>
                </a:cubicBezTo>
                <a:cubicBezTo>
                  <a:pt x="42" y="72"/>
                  <a:pt x="42" y="72"/>
                  <a:pt x="42" y="72"/>
                </a:cubicBezTo>
                <a:cubicBezTo>
                  <a:pt x="49" y="56"/>
                  <a:pt x="49" y="56"/>
                  <a:pt x="49" y="56"/>
                </a:cubicBezTo>
                <a:cubicBezTo>
                  <a:pt x="51" y="54"/>
                  <a:pt x="51" y="54"/>
                  <a:pt x="51" y="54"/>
                </a:cubicBezTo>
                <a:cubicBezTo>
                  <a:pt x="65" y="57"/>
                  <a:pt x="65" y="57"/>
                  <a:pt x="65" y="57"/>
                </a:cubicBezTo>
                <a:cubicBezTo>
                  <a:pt x="66" y="57"/>
                  <a:pt x="66" y="57"/>
                  <a:pt x="66" y="57"/>
                </a:cubicBezTo>
                <a:cubicBezTo>
                  <a:pt x="66" y="58"/>
                  <a:pt x="66" y="58"/>
                  <a:pt x="66" y="58"/>
                </a:cubicBezTo>
                <a:cubicBezTo>
                  <a:pt x="68" y="61"/>
                  <a:pt x="69" y="64"/>
                  <a:pt x="70" y="67"/>
                </a:cubicBezTo>
                <a:cubicBezTo>
                  <a:pt x="70" y="67"/>
                  <a:pt x="70" y="67"/>
                  <a:pt x="70" y="67"/>
                </a:cubicBezTo>
                <a:close/>
                <a:moveTo>
                  <a:pt x="14" y="103"/>
                </a:moveTo>
                <a:cubicBezTo>
                  <a:pt x="11" y="103"/>
                  <a:pt x="11" y="103"/>
                  <a:pt x="11" y="103"/>
                </a:cubicBezTo>
                <a:cubicBezTo>
                  <a:pt x="1" y="103"/>
                  <a:pt x="0" y="98"/>
                  <a:pt x="3" y="90"/>
                </a:cubicBezTo>
                <a:cubicBezTo>
                  <a:pt x="9" y="67"/>
                  <a:pt x="9" y="67"/>
                  <a:pt x="9" y="67"/>
                </a:cubicBezTo>
                <a:cubicBezTo>
                  <a:pt x="9" y="63"/>
                  <a:pt x="11" y="60"/>
                  <a:pt x="14" y="58"/>
                </a:cubicBezTo>
                <a:cubicBezTo>
                  <a:pt x="14" y="57"/>
                  <a:pt x="14" y="57"/>
                  <a:pt x="14" y="57"/>
                </a:cubicBezTo>
                <a:cubicBezTo>
                  <a:pt x="14" y="57"/>
                  <a:pt x="14" y="57"/>
                  <a:pt x="14" y="57"/>
                </a:cubicBezTo>
                <a:cubicBezTo>
                  <a:pt x="28" y="54"/>
                  <a:pt x="28" y="54"/>
                  <a:pt x="28" y="54"/>
                </a:cubicBezTo>
                <a:cubicBezTo>
                  <a:pt x="30" y="56"/>
                  <a:pt x="30" y="56"/>
                  <a:pt x="30" y="56"/>
                </a:cubicBezTo>
                <a:cubicBezTo>
                  <a:pt x="38" y="72"/>
                  <a:pt x="38" y="72"/>
                  <a:pt x="38" y="72"/>
                </a:cubicBezTo>
                <a:cubicBezTo>
                  <a:pt x="14" y="72"/>
                  <a:pt x="14" y="72"/>
                  <a:pt x="14" y="72"/>
                </a:cubicBezTo>
                <a:lnTo>
                  <a:pt x="14" y="103"/>
                </a:lnTo>
                <a:close/>
              </a:path>
            </a:pathLst>
          </a:custGeom>
          <a:solidFill>
            <a:schemeClr val="bg1"/>
          </a:solidFill>
          <a:ln>
            <a:noFill/>
          </a:ln>
        </p:spPr>
        <p:txBody>
          <a:bodyPr/>
          <a:lstStyle/>
          <a:p>
            <a:pPr>
              <a:defRPr/>
            </a:pPr>
            <a:endParaRPr lang="zh-CN" altLang="zh-CN" sz="1050">
              <a:solidFill>
                <a:srgbClr val="000000"/>
              </a:solidFill>
              <a:latin typeface="+mn-ea"/>
              <a:sym typeface="宋体" panose="02010600030101010101" pitchFamily="2" charset="-122"/>
            </a:endParaRPr>
          </a:p>
        </p:txBody>
      </p:sp>
      <p:sp>
        <p:nvSpPr>
          <p:cNvPr id="15" name="文本框 14"/>
          <p:cNvSpPr txBox="1"/>
          <p:nvPr/>
        </p:nvSpPr>
        <p:spPr>
          <a:xfrm>
            <a:off x="3197225" y="1560195"/>
            <a:ext cx="4045585" cy="1743710"/>
          </a:xfrm>
          <a:prstGeom prst="rect">
            <a:avLst/>
          </a:prstGeom>
          <a:noFill/>
        </p:spPr>
        <p:txBody>
          <a:bodyPr wrap="square" lIns="0" tIns="0" rIns="0" bIns="0" rtlCol="0">
            <a:spAutoFit/>
          </a:bodyPr>
          <a:lstStyle/>
          <a:p>
            <a:pPr indent="0" algn="ctr" fontAlgn="auto">
              <a:lnSpc>
                <a:spcPts val="6800"/>
              </a:lnSpc>
            </a:pPr>
            <a:r>
              <a:rPr lang="zh-CN" altLang="en-US" sz="4800" b="1" dirty="0">
                <a:solidFill>
                  <a:schemeClr val="bg1"/>
                </a:solidFill>
                <a:latin typeface="黑体" panose="02010609060101010101" charset="-122"/>
                <a:ea typeface="黑体" panose="02010609060101010101" charset="-122"/>
              </a:rPr>
              <a:t>敬请各位专家</a:t>
            </a:r>
            <a:endParaRPr lang="zh-CN" altLang="en-US" sz="4800" b="1" dirty="0">
              <a:solidFill>
                <a:schemeClr val="bg1"/>
              </a:solidFill>
              <a:latin typeface="黑体" panose="02010609060101010101" charset="-122"/>
              <a:ea typeface="黑体" panose="02010609060101010101" charset="-122"/>
            </a:endParaRPr>
          </a:p>
          <a:p>
            <a:pPr indent="0" algn="ctr" fontAlgn="auto">
              <a:lnSpc>
                <a:spcPts val="6800"/>
              </a:lnSpc>
            </a:pPr>
            <a:r>
              <a:rPr lang="zh-CN" altLang="en-US" sz="4800" b="1" dirty="0">
                <a:solidFill>
                  <a:schemeClr val="bg1"/>
                </a:solidFill>
                <a:latin typeface="黑体" panose="02010609060101010101" charset="-122"/>
                <a:ea typeface="黑体" panose="02010609060101010101" charset="-122"/>
              </a:rPr>
              <a:t>批评指正</a:t>
            </a:r>
            <a:endParaRPr lang="zh-CN" altLang="en-US" sz="4800" b="1" dirty="0">
              <a:solidFill>
                <a:schemeClr val="bg1"/>
              </a:solidFill>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58" grpId="0" animBg="1"/>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361768" y="158"/>
            <a:ext cx="1141095" cy="553085"/>
          </a:xfrm>
          <a:prstGeom prst="rect">
            <a:avLst/>
          </a:prstGeom>
        </p:spPr>
        <p:txBody>
          <a:bodyPr wrap="none">
            <a:spAutoFit/>
          </a:bodyPr>
          <a:lstStyle/>
          <a:p>
            <a:pPr defTabSz="685800"/>
            <a:r>
              <a:rPr lang="zh-CN" altLang="en-US" sz="3000" b="1">
                <a:solidFill>
                  <a:srgbClr val="C00000"/>
                </a:solidFill>
                <a:latin typeface="黑体" panose="02010609060101010101" charset="-122"/>
                <a:ea typeface="黑体" panose="02010609060101010101" charset="-122"/>
              </a:rPr>
              <a:t>引</a:t>
            </a:r>
            <a:r>
              <a:rPr lang="en-US" altLang="zh-CN" sz="3000" b="1">
                <a:solidFill>
                  <a:srgbClr val="C00000"/>
                </a:solidFill>
                <a:latin typeface="黑体" panose="02010609060101010101" charset="-122"/>
                <a:ea typeface="黑体" panose="02010609060101010101" charset="-122"/>
              </a:rPr>
              <a:t> </a:t>
            </a:r>
            <a:r>
              <a:rPr lang="zh-CN" altLang="en-US" sz="3000" b="1">
                <a:solidFill>
                  <a:srgbClr val="C00000"/>
                </a:solidFill>
                <a:latin typeface="黑体" panose="02010609060101010101" charset="-122"/>
                <a:ea typeface="黑体" panose="02010609060101010101" charset="-122"/>
              </a:rPr>
              <a:t>言</a:t>
            </a:r>
            <a:endParaRPr lang="zh-CN" altLang="en-US" sz="3000" b="1" dirty="0">
              <a:solidFill>
                <a:srgbClr val="C00000"/>
              </a:solidFill>
              <a:latin typeface="黑体" panose="02010609060101010101" charset="-122"/>
              <a:ea typeface="黑体" panose="02010609060101010101" charset="-122"/>
            </a:endParaRPr>
          </a:p>
        </p:txBody>
      </p:sp>
      <p:sp>
        <p:nvSpPr>
          <p:cNvPr id="61" name="TextBox 41"/>
          <p:cNvSpPr txBox="1"/>
          <p:nvPr/>
        </p:nvSpPr>
        <p:spPr>
          <a:xfrm>
            <a:off x="424180" y="836930"/>
            <a:ext cx="7548880" cy="4250690"/>
          </a:xfrm>
          <a:prstGeom prst="rect">
            <a:avLst/>
          </a:prstGeom>
          <a:noFill/>
        </p:spPr>
        <p:txBody>
          <a:bodyPr wrap="square" lIns="0" tIns="0" rIns="0" bIns="0" rtlCol="0">
            <a:spAutoFit/>
          </a:bodyPr>
          <a:lstStyle/>
          <a:p>
            <a:pPr algn="just" defTabSz="685800">
              <a:lnSpc>
                <a:spcPts val="2250"/>
              </a:lnSpc>
              <a:spcBef>
                <a:spcPts val="1350"/>
              </a:spcBef>
            </a:pPr>
            <a:r>
              <a:rPr lang="zh-CN" altLang="en-US" sz="2400" b="1" dirty="0">
                <a:solidFill>
                  <a:srgbClr val="F9F9F9">
                    <a:lumMod val="25000"/>
                  </a:srgbClr>
                </a:solidFill>
                <a:latin typeface="微软雅黑" panose="020B0503020204020204" pitchFamily="34" charset="-122"/>
                <a:ea typeface="微软雅黑" panose="020B0503020204020204" pitchFamily="34" charset="-122"/>
              </a:rPr>
              <a:t>文化强国建设目标：</a:t>
            </a:r>
            <a:endParaRPr lang="en-US" altLang="zh-CN" sz="1500" dirty="0">
              <a:solidFill>
                <a:srgbClr val="F9F9F9">
                  <a:lumMod val="25000"/>
                </a:srgbClr>
              </a:solidFill>
              <a:latin typeface="微软雅黑" panose="020B0503020204020204" pitchFamily="34" charset="-122"/>
              <a:ea typeface="微软雅黑" panose="020B0503020204020204" pitchFamily="34" charset="-122"/>
            </a:endParaRPr>
          </a:p>
          <a:p>
            <a:pPr indent="0" algn="just" defTabSz="685800" fontAlgn="auto">
              <a:lnSpc>
                <a:spcPts val="2800"/>
              </a:lnSpc>
              <a:spcBef>
                <a:spcPts val="3000"/>
              </a:spcBef>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a:t>
            </a:r>
            <a:r>
              <a:rPr lang="en-US" altLang="zh-CN" sz="2200" b="1" dirty="0">
                <a:solidFill>
                  <a:srgbClr val="F9F9F9">
                    <a:lumMod val="25000"/>
                  </a:srgbClr>
                </a:solidFill>
                <a:latin typeface="楷体" panose="02010609060101010101" charset="-122"/>
                <a:ea typeface="楷体" panose="02010609060101010101" charset="-122"/>
                <a:cs typeface="楷体" panose="02010609060101010101" charset="-122"/>
              </a:rPr>
              <a:t>1</a:t>
            </a: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）对中国特色社会主义文化建设的理论和实践的系统总结</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algn="just" defTabSz="685800" fontAlgn="auto">
              <a:lnSpc>
                <a:spcPts val="3000"/>
              </a:lnSpc>
              <a:spcBef>
                <a:spcPts val="1300"/>
              </a:spcBef>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a:t>
            </a:r>
            <a:r>
              <a:rPr lang="en-US" altLang="zh-CN" sz="2200" b="1" dirty="0">
                <a:solidFill>
                  <a:srgbClr val="F9F9F9">
                    <a:lumMod val="25000"/>
                  </a:srgbClr>
                </a:solidFill>
                <a:latin typeface="楷体" panose="02010609060101010101" charset="-122"/>
                <a:ea typeface="楷体" panose="02010609060101010101" charset="-122"/>
                <a:cs typeface="楷体" panose="02010609060101010101" charset="-122"/>
              </a:rPr>
              <a:t>2</a:t>
            </a: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）对有关社会主义文化一系列命题的回答和论断</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algn="just" defTabSz="685800" fontAlgn="auto">
              <a:lnSpc>
                <a:spcPts val="3000"/>
              </a:lnSpc>
              <a:spcBef>
                <a:spcPts val="1300"/>
              </a:spcBef>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a:t>
            </a:r>
            <a:r>
              <a:rPr lang="en-US" altLang="zh-CN" sz="2200" b="1" dirty="0">
                <a:solidFill>
                  <a:srgbClr val="F9F9F9">
                    <a:lumMod val="25000"/>
                  </a:srgbClr>
                </a:solidFill>
                <a:latin typeface="楷体" panose="02010609060101010101" charset="-122"/>
                <a:ea typeface="楷体" panose="02010609060101010101" charset="-122"/>
                <a:cs typeface="楷体" panose="02010609060101010101" charset="-122"/>
              </a:rPr>
              <a:t>3) </a:t>
            </a: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马克思主义文化理论和中国特色社会主义文化建设实践</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algn="just" defTabSz="685800" fontAlgn="auto">
              <a:lnSpc>
                <a:spcPts val="3000"/>
              </a:lnSpc>
              <a:spcBef>
                <a:spcPts val="1300"/>
              </a:spcBef>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 </a:t>
            </a:r>
            <a:r>
              <a:rPr lang="en-US" altLang="zh-CN" sz="2200" b="1" dirty="0">
                <a:solidFill>
                  <a:srgbClr val="F9F9F9">
                    <a:lumMod val="25000"/>
                  </a:srgbClr>
                </a:solidFill>
                <a:latin typeface="楷体" panose="02010609060101010101" charset="-122"/>
                <a:ea typeface="楷体" panose="02010609060101010101" charset="-122"/>
                <a:cs typeface="楷体" panose="02010609060101010101" charset="-122"/>
              </a:rPr>
              <a:t>     </a:t>
            </a: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的创造性结合和创新性发展</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algn="just" defTabSz="685800" fontAlgn="auto">
              <a:lnSpc>
                <a:spcPts val="3000"/>
              </a:lnSpc>
              <a:spcBef>
                <a:spcPts val="1300"/>
              </a:spcBef>
              <a:buClrTx/>
              <a:buSzTx/>
              <a:buNone/>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（4) 为2035年文化强国建设的远景目标提供了明确的路线图</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algn="just" defTabSz="685800" fontAlgn="auto">
              <a:lnSpc>
                <a:spcPts val="3000"/>
              </a:lnSpc>
              <a:spcBef>
                <a:spcPts val="1300"/>
              </a:spcBef>
              <a:buClrTx/>
              <a:buSzTx/>
              <a:buNone/>
            </a:pP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 </a:t>
            </a:r>
            <a:r>
              <a:rPr lang="en-US" altLang="zh-CN" sz="2200" b="1" dirty="0">
                <a:solidFill>
                  <a:srgbClr val="F9F9F9">
                    <a:lumMod val="25000"/>
                  </a:srgbClr>
                </a:solidFill>
                <a:latin typeface="楷体" panose="02010609060101010101" charset="-122"/>
                <a:ea typeface="楷体" panose="02010609060101010101" charset="-122"/>
                <a:cs typeface="楷体" panose="02010609060101010101" charset="-122"/>
              </a:rPr>
              <a:t>     </a:t>
            </a:r>
            <a:r>
              <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rPr>
              <a:t>和任务指南</a:t>
            </a: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a:p>
            <a:pPr algn="just" defTabSz="685800">
              <a:lnSpc>
                <a:spcPts val="2250"/>
              </a:lnSpc>
              <a:spcBef>
                <a:spcPts val="1350"/>
              </a:spcBef>
            </a:pPr>
            <a:endParaRPr lang="zh-CN" altLang="en-US" sz="22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pic>
        <p:nvPicPr>
          <p:cNvPr id="2" name="图片 1"/>
          <p:cNvPicPr>
            <a:picLocks noChangeAspect="1"/>
          </p:cNvPicPr>
          <p:nvPr/>
        </p:nvPicPr>
        <p:blipFill>
          <a:blip r:embed="rId1"/>
          <a:srcRect t="5427" b="7273"/>
          <a:stretch>
            <a:fillRect/>
          </a:stretch>
        </p:blipFill>
        <p:spPr>
          <a:xfrm>
            <a:off x="7736205" y="3913505"/>
            <a:ext cx="1407795" cy="122999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14" grpId="0"/>
      <p:bldP spid="6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矩形 4"/>
          <p:cNvSpPr/>
          <p:nvPr/>
        </p:nvSpPr>
        <p:spPr>
          <a:xfrm>
            <a:off x="-1270" y="0"/>
            <a:ext cx="9144000" cy="124939"/>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8" name="矩形 7"/>
          <p:cNvSpPr/>
          <p:nvPr/>
        </p:nvSpPr>
        <p:spPr>
          <a:xfrm>
            <a:off x="0" y="4922044"/>
            <a:ext cx="9144000" cy="221456"/>
          </a:xfrm>
          <a:prstGeom prst="rect">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dirty="0"/>
          </a:p>
        </p:txBody>
      </p:sp>
      <p:sp>
        <p:nvSpPr>
          <p:cNvPr id="25" name="矩形 24"/>
          <p:cNvSpPr/>
          <p:nvPr/>
        </p:nvSpPr>
        <p:spPr>
          <a:xfrm>
            <a:off x="119065" y="1771184"/>
            <a:ext cx="8905875" cy="1198880"/>
          </a:xfrm>
          <a:prstGeom prst="rect">
            <a:avLst/>
          </a:prstGeom>
        </p:spPr>
        <p:txBody>
          <a:bodyPr wrap="none">
            <a:spAutoFit/>
          </a:bodyPr>
          <a:lstStyle/>
          <a:p>
            <a:pPr algn="ctr" defTabSz="685800"/>
            <a:r>
              <a:rPr lang="zh-CN" altLang="en-US" sz="3600" b="1" dirty="0">
                <a:solidFill>
                  <a:srgbClr val="23466E"/>
                </a:solidFill>
                <a:latin typeface="黑体" panose="02010609060101010101" charset="-122"/>
                <a:ea typeface="黑体" panose="02010609060101010101" charset="-122"/>
              </a:rPr>
              <a:t>一、主题出版赋能文化强国建设的逻辑起点</a:t>
            </a:r>
            <a:endParaRPr lang="zh-CN" altLang="en-US" sz="3600" dirty="0">
              <a:solidFill>
                <a:srgbClr val="23466E"/>
              </a:solidFill>
              <a:latin typeface="造字工房尚雅（非商用）常规体" pitchFamily="50" charset="-122"/>
              <a:ea typeface="造字工房尚雅（非商用）常规体" pitchFamily="50" charset="-122"/>
            </a:endParaRPr>
          </a:p>
          <a:p>
            <a:pPr algn="ctr" defTabSz="685800"/>
            <a:endParaRPr lang="zh-CN" altLang="en-US" sz="3600" dirty="0">
              <a:solidFill>
                <a:srgbClr val="23466E"/>
              </a:solidFill>
              <a:latin typeface="造字工房尚雅（非商用）常规体" pitchFamily="50" charset="-122"/>
              <a:ea typeface="造字工房尚雅（非商用）常规体" pitchFamily="50" charset="-122"/>
            </a:endParaRPr>
          </a:p>
        </p:txBody>
      </p:sp>
      <p:pic>
        <p:nvPicPr>
          <p:cNvPr id="2" name="图片 1"/>
          <p:cNvPicPr>
            <a:picLocks noChangeAspect="1"/>
          </p:cNvPicPr>
          <p:nvPr/>
        </p:nvPicPr>
        <p:blipFill>
          <a:blip r:embed="rId2"/>
          <a:srcRect t="5427" b="7273"/>
          <a:stretch>
            <a:fillRect/>
          </a:stretch>
        </p:blipFill>
        <p:spPr>
          <a:xfrm>
            <a:off x="7386320" y="3506470"/>
            <a:ext cx="1620520" cy="141541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TextBox 19"/>
          <p:cNvSpPr txBox="1"/>
          <p:nvPr>
            <p:custDataLst>
              <p:tags r:id="rId1"/>
            </p:custDataLst>
          </p:nvPr>
        </p:nvSpPr>
        <p:spPr>
          <a:xfrm>
            <a:off x="2655570" y="1615440"/>
            <a:ext cx="6488430" cy="692150"/>
          </a:xfrm>
          <a:prstGeom prst="rect">
            <a:avLst/>
          </a:prstGeom>
          <a:noFill/>
        </p:spPr>
        <p:txBody>
          <a:bodyPr wrap="square" lIns="0" tIns="0" rIns="0" bIns="0" rtlCol="0">
            <a:spAutoFit/>
          </a:bodyPr>
          <a:lstStyle/>
          <a:p>
            <a:pPr defTabSz="685800"/>
            <a:r>
              <a:rPr lang="zh-CN" altLang="en-US" sz="2400" dirty="0">
                <a:solidFill>
                  <a:srgbClr val="044875"/>
                </a:solidFill>
                <a:latin typeface="微软雅黑" panose="020B0503020204020204" pitchFamily="34" charset="-122"/>
                <a:ea typeface="微软雅黑" panose="020B0503020204020204" pitchFamily="34" charset="-122"/>
              </a:rPr>
              <a:t>具有阶级性，文化领导权攸关文化建设为谁服务</a:t>
            </a:r>
            <a:endParaRPr lang="zh-CN" altLang="en-US" sz="2100" dirty="0">
              <a:solidFill>
                <a:srgbClr val="044875"/>
              </a:solidFill>
              <a:latin typeface="微软雅黑" panose="020B0503020204020204" pitchFamily="34" charset="-122"/>
              <a:ea typeface="微软雅黑" panose="020B0503020204020204" pitchFamily="34" charset="-122"/>
            </a:endParaRPr>
          </a:p>
          <a:p>
            <a:pPr defTabSz="685800"/>
            <a:endParaRPr lang="zh-CN" altLang="en-US" sz="2100" dirty="0">
              <a:solidFill>
                <a:srgbClr val="044875"/>
              </a:solidFill>
              <a:latin typeface="微软雅黑" panose="020B0503020204020204" pitchFamily="34" charset="-122"/>
              <a:ea typeface="微软雅黑" panose="020B0503020204020204" pitchFamily="34" charset="-122"/>
            </a:endParaRPr>
          </a:p>
        </p:txBody>
      </p:sp>
      <p:grpSp>
        <p:nvGrpSpPr>
          <p:cNvPr id="36" name="组合 35"/>
          <p:cNvGrpSpPr/>
          <p:nvPr>
            <p:custDataLst>
              <p:tags r:id="rId2"/>
            </p:custDataLst>
          </p:nvPr>
        </p:nvGrpSpPr>
        <p:grpSpPr>
          <a:xfrm>
            <a:off x="803743" y="1365157"/>
            <a:ext cx="1680033" cy="830918"/>
            <a:chOff x="4950237" y="1244476"/>
            <a:chExt cx="2240044" cy="1107890"/>
          </a:xfrm>
          <a:solidFill>
            <a:srgbClr val="044875"/>
          </a:solidFill>
        </p:grpSpPr>
        <p:sp>
          <p:nvSpPr>
            <p:cNvPr id="37" name="任意多边形 29"/>
            <p:cNvSpPr/>
            <p:nvPr>
              <p:custDataLst>
                <p:tags r:id="rId3"/>
              </p:custDataLst>
            </p:nvPr>
          </p:nvSpPr>
          <p:spPr>
            <a:xfrm>
              <a:off x="4950237" y="1244476"/>
              <a:ext cx="1325460" cy="1107890"/>
            </a:xfrm>
            <a:custGeom>
              <a:avLst/>
              <a:gdLst>
                <a:gd name="connsiteX0" fmla="*/ 1435100 w 1656080"/>
                <a:gd name="connsiteY0" fmla="*/ 0 h 1384240"/>
                <a:gd name="connsiteX1" fmla="*/ 1656080 w 1656080"/>
                <a:gd name="connsiteY1" fmla="*/ 106574 h 1384240"/>
                <a:gd name="connsiteX2" fmla="*/ 441960 w 1656080"/>
                <a:gd name="connsiteY2" fmla="*/ 692120 h 1384240"/>
                <a:gd name="connsiteX3" fmla="*/ 1656080 w 1656080"/>
                <a:gd name="connsiteY3" fmla="*/ 1277666 h 1384240"/>
                <a:gd name="connsiteX4" fmla="*/ 1435100 w 1656080"/>
                <a:gd name="connsiteY4" fmla="*/ 1384240 h 1384240"/>
                <a:gd name="connsiteX5" fmla="*/ 0 w 1656080"/>
                <a:gd name="connsiteY5" fmla="*/ 692120 h 1384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6080" h="1384240">
                  <a:moveTo>
                    <a:pt x="1435100" y="0"/>
                  </a:moveTo>
                  <a:lnTo>
                    <a:pt x="1656080" y="106574"/>
                  </a:lnTo>
                  <a:lnTo>
                    <a:pt x="441960" y="692120"/>
                  </a:lnTo>
                  <a:lnTo>
                    <a:pt x="1656080" y="1277666"/>
                  </a:lnTo>
                  <a:lnTo>
                    <a:pt x="1435100" y="1384240"/>
                  </a:lnTo>
                  <a:lnTo>
                    <a:pt x="0" y="692120"/>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38" name="流程图: 决策 37"/>
            <p:cNvSpPr/>
            <p:nvPr>
              <p:custDataLst>
                <p:tags r:id="rId4"/>
              </p:custDataLst>
            </p:nvPr>
          </p:nvSpPr>
          <p:spPr>
            <a:xfrm>
              <a:off x="5430342" y="1374030"/>
              <a:ext cx="1759939" cy="848783"/>
            </a:xfrm>
            <a:prstGeom prst="flowChartDecision">
              <a:avLst/>
            </a:prstGeom>
            <a:grp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39" name="TextBox 19"/>
            <p:cNvSpPr txBox="1"/>
            <p:nvPr>
              <p:custDataLst>
                <p:tags r:id="rId5"/>
              </p:custDataLst>
            </p:nvPr>
          </p:nvSpPr>
          <p:spPr>
            <a:xfrm>
              <a:off x="5791824" y="1621242"/>
              <a:ext cx="1000760" cy="122767"/>
            </a:xfrm>
            <a:prstGeom prst="rect">
              <a:avLst/>
            </a:prstGeom>
            <a:grpFill/>
          </p:spPr>
          <p:txBody>
            <a:bodyPr wrap="square" lIns="0" tIns="0" rIns="0" bIns="0" rtlCol="0">
              <a:noAutofit/>
            </a:bodyPr>
            <a:lstStyle/>
            <a:p>
              <a:pPr algn="ctr" defTabSz="685800"/>
              <a:r>
                <a:rPr lang="zh-CN" altLang="en-US" b="1" dirty="0">
                  <a:solidFill>
                    <a:prstClr val="white"/>
                  </a:solidFill>
                  <a:latin typeface="微软雅黑" panose="020B0503020204020204" pitchFamily="34" charset="-122"/>
                  <a:ea typeface="微软雅黑" panose="020B0503020204020204" pitchFamily="34" charset="-122"/>
                </a:rPr>
                <a:t>（</a:t>
              </a:r>
              <a:r>
                <a:rPr lang="en-US" altLang="zh-CN" b="1" dirty="0">
                  <a:solidFill>
                    <a:prstClr val="white"/>
                  </a:solidFill>
                  <a:latin typeface="微软雅黑" panose="020B0503020204020204" pitchFamily="34" charset="-122"/>
                  <a:ea typeface="微软雅黑" panose="020B0503020204020204" pitchFamily="34" charset="-122"/>
                </a:rPr>
                <a:t>1</a:t>
              </a:r>
              <a:r>
                <a:rPr lang="zh-CN" altLang="en-US" b="1" dirty="0">
                  <a:solidFill>
                    <a:prstClr val="white"/>
                  </a:solidFill>
                  <a:latin typeface="微软雅黑" panose="020B0503020204020204" pitchFamily="34" charset="-122"/>
                  <a:ea typeface="微软雅黑" panose="020B0503020204020204" pitchFamily="34" charset="-122"/>
                </a:rPr>
                <a:t>）</a:t>
              </a:r>
              <a:endParaRPr lang="zh-CN" altLang="en-US" b="1" dirty="0">
                <a:solidFill>
                  <a:prstClr val="white"/>
                </a:solidFill>
                <a:latin typeface="微软雅黑" panose="020B0503020204020204" pitchFamily="34" charset="-122"/>
                <a:ea typeface="微软雅黑" panose="020B0503020204020204" pitchFamily="34" charset="-122"/>
              </a:endParaRPr>
            </a:p>
          </p:txBody>
        </p:sp>
      </p:grpSp>
      <p:grpSp>
        <p:nvGrpSpPr>
          <p:cNvPr id="40" name="组合 39"/>
          <p:cNvGrpSpPr/>
          <p:nvPr>
            <p:custDataLst>
              <p:tags r:id="rId6"/>
            </p:custDataLst>
          </p:nvPr>
        </p:nvGrpSpPr>
        <p:grpSpPr>
          <a:xfrm>
            <a:off x="803108" y="2540065"/>
            <a:ext cx="1680033" cy="830918"/>
            <a:chOff x="4950237" y="3120900"/>
            <a:chExt cx="2240044" cy="1107890"/>
          </a:xfrm>
          <a:solidFill>
            <a:srgbClr val="044875"/>
          </a:solidFill>
        </p:grpSpPr>
        <p:sp>
          <p:nvSpPr>
            <p:cNvPr id="41" name="任意多边形 40"/>
            <p:cNvSpPr/>
            <p:nvPr>
              <p:custDataLst>
                <p:tags r:id="rId7"/>
              </p:custDataLst>
            </p:nvPr>
          </p:nvSpPr>
          <p:spPr>
            <a:xfrm>
              <a:off x="4950237" y="3120900"/>
              <a:ext cx="1325460" cy="1107890"/>
            </a:xfrm>
            <a:custGeom>
              <a:avLst/>
              <a:gdLst>
                <a:gd name="connsiteX0" fmla="*/ 1435100 w 1656080"/>
                <a:gd name="connsiteY0" fmla="*/ 0 h 1384240"/>
                <a:gd name="connsiteX1" fmla="*/ 1656080 w 1656080"/>
                <a:gd name="connsiteY1" fmla="*/ 106574 h 1384240"/>
                <a:gd name="connsiteX2" fmla="*/ 441960 w 1656080"/>
                <a:gd name="connsiteY2" fmla="*/ 692120 h 1384240"/>
                <a:gd name="connsiteX3" fmla="*/ 1656080 w 1656080"/>
                <a:gd name="connsiteY3" fmla="*/ 1277666 h 1384240"/>
                <a:gd name="connsiteX4" fmla="*/ 1435100 w 1656080"/>
                <a:gd name="connsiteY4" fmla="*/ 1384240 h 1384240"/>
                <a:gd name="connsiteX5" fmla="*/ 0 w 1656080"/>
                <a:gd name="connsiteY5" fmla="*/ 692120 h 1384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6080" h="1384240">
                  <a:moveTo>
                    <a:pt x="1435100" y="0"/>
                  </a:moveTo>
                  <a:lnTo>
                    <a:pt x="1656080" y="106574"/>
                  </a:lnTo>
                  <a:lnTo>
                    <a:pt x="441960" y="692120"/>
                  </a:lnTo>
                  <a:lnTo>
                    <a:pt x="1656080" y="1277666"/>
                  </a:lnTo>
                  <a:lnTo>
                    <a:pt x="1435100" y="1384240"/>
                  </a:lnTo>
                  <a:lnTo>
                    <a:pt x="0" y="692120"/>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42" name="流程图: 决策 41"/>
            <p:cNvSpPr/>
            <p:nvPr>
              <p:custDataLst>
                <p:tags r:id="rId8"/>
              </p:custDataLst>
            </p:nvPr>
          </p:nvSpPr>
          <p:spPr>
            <a:xfrm>
              <a:off x="5430342" y="3250454"/>
              <a:ext cx="1759939" cy="848783"/>
            </a:xfrm>
            <a:prstGeom prst="flowChartDecision">
              <a:avLst/>
            </a:prstGeom>
            <a:grp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43" name="TextBox 19"/>
            <p:cNvSpPr txBox="1"/>
            <p:nvPr>
              <p:custDataLst>
                <p:tags r:id="rId9"/>
              </p:custDataLst>
            </p:nvPr>
          </p:nvSpPr>
          <p:spPr>
            <a:xfrm>
              <a:off x="5791824" y="3494280"/>
              <a:ext cx="1001607" cy="101600"/>
            </a:xfrm>
            <a:prstGeom prst="rect">
              <a:avLst/>
            </a:prstGeom>
            <a:grpFill/>
          </p:spPr>
          <p:txBody>
            <a:bodyPr wrap="square" lIns="0" tIns="0" rIns="0" bIns="0" rtlCol="0">
              <a:noAutofit/>
            </a:bodyPr>
            <a:lstStyle/>
            <a:p>
              <a:pPr algn="ctr" defTabSz="685800"/>
              <a:r>
                <a:rPr lang="en-US" altLang="zh-CN" b="1" dirty="0">
                  <a:solidFill>
                    <a:prstClr val="white"/>
                  </a:solidFill>
                  <a:latin typeface="微软雅黑" panose="020B0503020204020204" pitchFamily="34" charset="-122"/>
                  <a:ea typeface="微软雅黑" panose="020B0503020204020204" pitchFamily="34" charset="-122"/>
                </a:rPr>
                <a:t>(2</a:t>
              </a:r>
              <a:r>
                <a:rPr lang="zh-CN" altLang="en-US" b="1" dirty="0">
                  <a:solidFill>
                    <a:prstClr val="white"/>
                  </a:solidFill>
                  <a:latin typeface="微软雅黑" panose="020B0503020204020204" pitchFamily="34" charset="-122"/>
                  <a:ea typeface="微软雅黑" panose="020B0503020204020204" pitchFamily="34" charset="-122"/>
                </a:rPr>
                <a:t>）</a:t>
              </a:r>
              <a:endParaRPr lang="zh-CN" altLang="en-US" b="1" dirty="0">
                <a:solidFill>
                  <a:prstClr val="white"/>
                </a:solidFill>
                <a:latin typeface="微软雅黑" panose="020B0503020204020204" pitchFamily="34" charset="-122"/>
                <a:ea typeface="微软雅黑" panose="020B0503020204020204" pitchFamily="34" charset="-122"/>
              </a:endParaRPr>
            </a:p>
          </p:txBody>
        </p:sp>
      </p:grpSp>
      <p:grpSp>
        <p:nvGrpSpPr>
          <p:cNvPr id="48" name="组合 47"/>
          <p:cNvGrpSpPr/>
          <p:nvPr>
            <p:custDataLst>
              <p:tags r:id="rId10"/>
            </p:custDataLst>
          </p:nvPr>
        </p:nvGrpSpPr>
        <p:grpSpPr>
          <a:xfrm>
            <a:off x="804378" y="3754978"/>
            <a:ext cx="1680033" cy="830918"/>
            <a:chOff x="4950237" y="4997324"/>
            <a:chExt cx="2240044" cy="1107890"/>
          </a:xfrm>
          <a:solidFill>
            <a:srgbClr val="044875"/>
          </a:solidFill>
        </p:grpSpPr>
        <p:sp>
          <p:nvSpPr>
            <p:cNvPr id="49" name="任意多边形 51"/>
            <p:cNvSpPr/>
            <p:nvPr>
              <p:custDataLst>
                <p:tags r:id="rId11"/>
              </p:custDataLst>
            </p:nvPr>
          </p:nvSpPr>
          <p:spPr>
            <a:xfrm>
              <a:off x="4950237" y="4997324"/>
              <a:ext cx="1325460" cy="1107890"/>
            </a:xfrm>
            <a:custGeom>
              <a:avLst/>
              <a:gdLst>
                <a:gd name="connsiteX0" fmla="*/ 1435100 w 1656080"/>
                <a:gd name="connsiteY0" fmla="*/ 0 h 1384240"/>
                <a:gd name="connsiteX1" fmla="*/ 1656080 w 1656080"/>
                <a:gd name="connsiteY1" fmla="*/ 106574 h 1384240"/>
                <a:gd name="connsiteX2" fmla="*/ 441960 w 1656080"/>
                <a:gd name="connsiteY2" fmla="*/ 692120 h 1384240"/>
                <a:gd name="connsiteX3" fmla="*/ 1656080 w 1656080"/>
                <a:gd name="connsiteY3" fmla="*/ 1277666 h 1384240"/>
                <a:gd name="connsiteX4" fmla="*/ 1435100 w 1656080"/>
                <a:gd name="connsiteY4" fmla="*/ 1384240 h 1384240"/>
                <a:gd name="connsiteX5" fmla="*/ 0 w 1656080"/>
                <a:gd name="connsiteY5" fmla="*/ 692120 h 1384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6080" h="1384240">
                  <a:moveTo>
                    <a:pt x="1435100" y="0"/>
                  </a:moveTo>
                  <a:lnTo>
                    <a:pt x="1656080" y="106574"/>
                  </a:lnTo>
                  <a:lnTo>
                    <a:pt x="441960" y="692120"/>
                  </a:lnTo>
                  <a:lnTo>
                    <a:pt x="1656080" y="1277666"/>
                  </a:lnTo>
                  <a:lnTo>
                    <a:pt x="1435100" y="1384240"/>
                  </a:lnTo>
                  <a:lnTo>
                    <a:pt x="0" y="692120"/>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50" name="流程图: 决策 49"/>
            <p:cNvSpPr/>
            <p:nvPr>
              <p:custDataLst>
                <p:tags r:id="rId12"/>
              </p:custDataLst>
            </p:nvPr>
          </p:nvSpPr>
          <p:spPr>
            <a:xfrm>
              <a:off x="5430342" y="5126878"/>
              <a:ext cx="1759939" cy="848783"/>
            </a:xfrm>
            <a:prstGeom prst="flowChartDecision">
              <a:avLst/>
            </a:prstGeom>
            <a:grp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zh-CN" altLang="en-US" sz="1350">
                <a:solidFill>
                  <a:prstClr val="white"/>
                </a:solidFill>
                <a:latin typeface="微软雅黑" panose="020B0503020204020204" pitchFamily="34" charset="-122"/>
                <a:ea typeface="微软雅黑" panose="020B0503020204020204" pitchFamily="34" charset="-122"/>
              </a:endParaRPr>
            </a:p>
          </p:txBody>
        </p:sp>
        <p:sp>
          <p:nvSpPr>
            <p:cNvPr id="51" name="TextBox 19"/>
            <p:cNvSpPr txBox="1"/>
            <p:nvPr>
              <p:custDataLst>
                <p:tags r:id="rId13"/>
              </p:custDataLst>
            </p:nvPr>
          </p:nvSpPr>
          <p:spPr>
            <a:xfrm>
              <a:off x="5790977" y="5402031"/>
              <a:ext cx="1096433" cy="264160"/>
            </a:xfrm>
            <a:prstGeom prst="rect">
              <a:avLst/>
            </a:prstGeom>
            <a:grpFill/>
          </p:spPr>
          <p:txBody>
            <a:bodyPr wrap="square" lIns="0" tIns="0" rIns="0" bIns="0" rtlCol="0">
              <a:noAutofit/>
            </a:bodyPr>
            <a:lstStyle/>
            <a:p>
              <a:pPr algn="ctr" defTabSz="685800"/>
              <a:r>
                <a:rPr lang="en-US" altLang="zh-CN" b="1" dirty="0">
                  <a:solidFill>
                    <a:prstClr val="white"/>
                  </a:solidFill>
                  <a:latin typeface="微软雅黑" panose="020B0503020204020204" pitchFamily="34" charset="-122"/>
                  <a:ea typeface="微软雅黑" panose="020B0503020204020204" pitchFamily="34" charset="-122"/>
                </a:rPr>
                <a:t>(3</a:t>
              </a:r>
              <a:r>
                <a:rPr lang="zh-CN" altLang="en-US" b="1" dirty="0">
                  <a:solidFill>
                    <a:prstClr val="white"/>
                  </a:solidFill>
                  <a:latin typeface="微软雅黑" panose="020B0503020204020204" pitchFamily="34" charset="-122"/>
                  <a:ea typeface="微软雅黑" panose="020B0503020204020204" pitchFamily="34" charset="-122"/>
                </a:rPr>
                <a:t>）</a:t>
              </a:r>
              <a:endParaRPr lang="zh-CN" altLang="en-US" b="1" dirty="0">
                <a:solidFill>
                  <a:prstClr val="white"/>
                </a:solidFill>
                <a:latin typeface="微软雅黑" panose="020B0503020204020204" pitchFamily="34" charset="-122"/>
                <a:ea typeface="微软雅黑" panose="020B0503020204020204" pitchFamily="34" charset="-122"/>
              </a:endParaRPr>
            </a:p>
          </p:txBody>
        </p:sp>
      </p:grpSp>
      <p:sp>
        <p:nvSpPr>
          <p:cNvPr id="2" name="文本框 1"/>
          <p:cNvSpPr txBox="1"/>
          <p:nvPr/>
        </p:nvSpPr>
        <p:spPr>
          <a:xfrm>
            <a:off x="607695" y="81915"/>
            <a:ext cx="7320915" cy="460375"/>
          </a:xfrm>
          <a:prstGeom prst="rect">
            <a:avLst/>
          </a:prstGeom>
          <a:noFill/>
        </p:spPr>
        <p:txBody>
          <a:bodyPr wrap="square" rtlCol="0" anchor="t">
            <a:spAutoFit/>
          </a:bodyPr>
          <a:p>
            <a:r>
              <a:rPr lang="en-US" altLang="zh-CN" sz="2400" b="1" dirty="0">
                <a:sym typeface="+mn-ea"/>
              </a:rPr>
              <a:t>1. </a:t>
            </a:r>
            <a:r>
              <a:rPr lang="zh-CN" altLang="en-US" sz="2400" b="1" dirty="0">
                <a:sym typeface="+mn-ea"/>
              </a:rPr>
              <a:t>主题出版突出了党对社会主义文化工作的领导权</a:t>
            </a:r>
            <a:endParaRPr lang="zh-CN" altLang="en-US" sz="2400" b="1" dirty="0">
              <a:sym typeface="+mn-ea"/>
            </a:endParaRPr>
          </a:p>
        </p:txBody>
      </p:sp>
      <p:sp>
        <p:nvSpPr>
          <p:cNvPr id="4" name="TextBox 19"/>
          <p:cNvSpPr txBox="1"/>
          <p:nvPr>
            <p:custDataLst>
              <p:tags r:id="rId14"/>
            </p:custDataLst>
          </p:nvPr>
        </p:nvSpPr>
        <p:spPr>
          <a:xfrm>
            <a:off x="2655570" y="2591435"/>
            <a:ext cx="5799455" cy="1466850"/>
          </a:xfrm>
          <a:prstGeom prst="rect">
            <a:avLst/>
          </a:prstGeom>
          <a:noFill/>
        </p:spPr>
        <p:txBody>
          <a:bodyPr wrap="square" lIns="0" tIns="0" rIns="0" bIns="0" rtlCol="0">
            <a:spAutoFit/>
          </a:bodyPr>
          <a:p>
            <a:pPr indent="0" defTabSz="685800" fontAlgn="auto">
              <a:lnSpc>
                <a:spcPts val="3200"/>
              </a:lnSpc>
            </a:pPr>
            <a:r>
              <a:rPr lang="zh-CN" altLang="en-US" sz="2400" dirty="0">
                <a:solidFill>
                  <a:srgbClr val="044875"/>
                </a:solidFill>
                <a:latin typeface="微软雅黑" panose="020B0503020204020204" pitchFamily="34" charset="-122"/>
                <a:ea typeface="微软雅黑" panose="020B0503020204020204" pitchFamily="34" charset="-122"/>
              </a:rPr>
              <a:t>马恩：作为思想的生产者进行统治，他们调节着自己时代的思想的生产和分配</a:t>
            </a:r>
            <a:endParaRPr lang="zh-CN" altLang="en-US" sz="2400" dirty="0">
              <a:solidFill>
                <a:srgbClr val="044875"/>
              </a:solidFill>
              <a:latin typeface="微软雅黑" panose="020B0503020204020204" pitchFamily="34" charset="-122"/>
              <a:ea typeface="微软雅黑" panose="020B0503020204020204" pitchFamily="34" charset="-122"/>
            </a:endParaRPr>
          </a:p>
          <a:p>
            <a:pPr defTabSz="685800"/>
            <a:endParaRPr lang="zh-CN" altLang="en-US" sz="2100" dirty="0">
              <a:solidFill>
                <a:srgbClr val="044875"/>
              </a:solidFill>
              <a:latin typeface="微软雅黑" panose="020B0503020204020204" pitchFamily="34" charset="-122"/>
              <a:ea typeface="微软雅黑" panose="020B0503020204020204" pitchFamily="34" charset="-122"/>
            </a:endParaRPr>
          </a:p>
          <a:p>
            <a:pPr defTabSz="685800"/>
            <a:endParaRPr lang="zh-CN" altLang="en-US" sz="2100" dirty="0">
              <a:solidFill>
                <a:srgbClr val="044875"/>
              </a:solidFill>
              <a:latin typeface="微软雅黑" panose="020B0503020204020204" pitchFamily="34" charset="-122"/>
              <a:ea typeface="微软雅黑" panose="020B0503020204020204" pitchFamily="34" charset="-122"/>
            </a:endParaRPr>
          </a:p>
        </p:txBody>
      </p:sp>
      <p:sp>
        <p:nvSpPr>
          <p:cNvPr id="5" name="TextBox 19"/>
          <p:cNvSpPr txBox="1"/>
          <p:nvPr>
            <p:custDataLst>
              <p:tags r:id="rId15"/>
            </p:custDataLst>
          </p:nvPr>
        </p:nvSpPr>
        <p:spPr>
          <a:xfrm>
            <a:off x="2655570" y="3754755"/>
            <a:ext cx="5937885" cy="1189990"/>
          </a:xfrm>
          <a:prstGeom prst="rect">
            <a:avLst/>
          </a:prstGeom>
          <a:noFill/>
        </p:spPr>
        <p:txBody>
          <a:bodyPr wrap="square" lIns="0" tIns="0" rIns="0" bIns="0" rtlCol="0">
            <a:spAutoFit/>
          </a:bodyPr>
          <a:p>
            <a:pPr indent="0" defTabSz="685800" fontAlgn="auto">
              <a:lnSpc>
                <a:spcPts val="3200"/>
              </a:lnSpc>
            </a:pPr>
            <a:r>
              <a:rPr lang="zh-CN" altLang="en-US" sz="2400" dirty="0">
                <a:solidFill>
                  <a:srgbClr val="044875"/>
                </a:solidFill>
                <a:latin typeface="微软雅黑" panose="020B0503020204020204" pitchFamily="34" charset="-122"/>
                <a:ea typeface="微软雅黑" panose="020B0503020204020204" pitchFamily="34" charset="-122"/>
              </a:rPr>
              <a:t>葛兰西：提出文化领导权，解决文化或者意识形态由谁领导</a:t>
            </a:r>
            <a:endParaRPr lang="zh-CN" altLang="en-US" sz="2400" dirty="0">
              <a:solidFill>
                <a:srgbClr val="044875"/>
              </a:solidFill>
              <a:latin typeface="微软雅黑" panose="020B0503020204020204" pitchFamily="34" charset="-122"/>
              <a:ea typeface="微软雅黑" panose="020B0503020204020204" pitchFamily="34" charset="-122"/>
            </a:endParaRPr>
          </a:p>
          <a:p>
            <a:pPr indent="0" defTabSz="685800" fontAlgn="auto">
              <a:lnSpc>
                <a:spcPts val="3200"/>
              </a:lnSpc>
            </a:pPr>
            <a:endParaRPr lang="zh-CN" altLang="en-US" sz="2400" dirty="0">
              <a:solidFill>
                <a:srgbClr val="044875"/>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694055" y="664845"/>
            <a:ext cx="4572000" cy="491490"/>
          </a:xfrm>
          <a:prstGeom prst="rect">
            <a:avLst/>
          </a:prstGeom>
          <a:noFill/>
        </p:spPr>
        <p:txBody>
          <a:bodyPr wrap="square" rtlCol="0" anchor="t">
            <a:spAutoFit/>
          </a:bodyPr>
          <a:p>
            <a:r>
              <a:rPr lang="zh-CN" altLang="en-US" sz="2600" b="1" dirty="0">
                <a:solidFill>
                  <a:srgbClr val="C00000"/>
                </a:solidFill>
                <a:latin typeface="黑体" panose="02010609060101010101" charset="-122"/>
                <a:ea typeface="黑体" panose="02010609060101010101" charset="-122"/>
                <a:sym typeface="+mn-ea"/>
              </a:rPr>
              <a:t>文化</a:t>
            </a:r>
            <a:endParaRPr lang="zh-CN" altLang="en-US" sz="2600" b="1" dirty="0">
              <a:solidFill>
                <a:srgbClr val="C00000"/>
              </a:solidFill>
              <a:latin typeface="黑体" panose="02010609060101010101" charset="-122"/>
              <a:ea typeface="黑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835" y="76835"/>
            <a:ext cx="7636510" cy="418465"/>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algn="l" defTabSz="685800" eaLnBrk="1" fontAlgn="auto" latinLnBrk="0" hangingPunct="1">
              <a:lnSpc>
                <a:spcPct val="100000"/>
              </a:lnSpc>
              <a:spcBef>
                <a:spcPts val="0"/>
              </a:spcBef>
              <a:spcAft>
                <a:spcPts val="0"/>
              </a:spcAft>
              <a:buClrTx/>
              <a:buSzTx/>
              <a:buFontTx/>
              <a:buNone/>
              <a:defRPr/>
            </a:pP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主题出版的发展历程体现了党对社会主义文化工作的领导权</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589280"/>
            <a:ext cx="7844790" cy="1969770"/>
          </a:xfrm>
          <a:prstGeom prst="rect">
            <a:avLst/>
          </a:prstGeom>
        </p:spPr>
        <p:txBody>
          <a:bodyPr wrap="square">
            <a:spAutoFit/>
          </a:bodyPr>
          <a:lstStyle/>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起源</a:t>
            </a:r>
            <a:endParaRPr lang="zh-CN" altLang="en-US" sz="2000" b="1" dirty="0">
              <a:solidFill>
                <a:srgbClr val="C00000"/>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是在中国共产党领导中国人民进行现代化道路探索进程中产生的，</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是中国共产党领导中国人民进行革命斗争的有力武器；</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中国共产党领导下的主题出版，成为中国人民解放斗争中不可缺少的一支</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C00000"/>
                </a:solidFill>
                <a:latin typeface="楷体" panose="02010609060101010101" charset="-122"/>
                <a:ea typeface="楷体" panose="02010609060101010101" charset="-122"/>
                <a:cs typeface="楷体" panose="02010609060101010101" charset="-122"/>
              </a:rPr>
              <a:t>文化军队</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11" name="椭圆 10"/>
          <p:cNvSpPr/>
          <p:nvPr>
            <p:custDataLst>
              <p:tags r:id="rId2"/>
            </p:custDataLst>
          </p:nvPr>
        </p:nvSpPr>
        <p:spPr>
          <a:xfrm>
            <a:off x="607695" y="648970"/>
            <a:ext cx="613410" cy="477520"/>
          </a:xfrm>
          <a:prstGeom prst="ellipse">
            <a:avLst/>
          </a:prstGeom>
          <a:solidFill>
            <a:srgbClr val="D6E0E6"/>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tx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5" name="椭圆 14"/>
          <p:cNvSpPr/>
          <p:nvPr>
            <p:custDataLst>
              <p:tags r:id="rId3"/>
            </p:custDataLst>
          </p:nvPr>
        </p:nvSpPr>
        <p:spPr>
          <a:xfrm>
            <a:off x="665480" y="2496820"/>
            <a:ext cx="555625" cy="485775"/>
          </a:xfrm>
          <a:prstGeom prst="ellipse">
            <a:avLst/>
          </a:prstGeom>
          <a:solidFill>
            <a:srgbClr val="044875"/>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bg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 name="Rectangle 57"/>
          <p:cNvSpPr/>
          <p:nvPr>
            <p:custDataLst>
              <p:tags r:id="rId4"/>
            </p:custDataLst>
          </p:nvPr>
        </p:nvSpPr>
        <p:spPr>
          <a:xfrm>
            <a:off x="1299210" y="2419985"/>
            <a:ext cx="7844790" cy="2970530"/>
          </a:xfrm>
          <a:prstGeom prst="rect">
            <a:avLst/>
          </a:prstGeom>
        </p:spPr>
        <p:txBody>
          <a:bodyPr wrap="square">
            <a:spAutoFit/>
          </a:bodyPr>
          <a:p>
            <a:pPr indent="0" defTabSz="685800" fontAlgn="auto">
              <a:lnSpc>
                <a:spcPts val="2600"/>
              </a:lnSpc>
            </a:pPr>
            <a:r>
              <a:rPr lang="zh-CN" altLang="en-US" sz="2000" b="1" dirty="0">
                <a:solidFill>
                  <a:srgbClr val="C00000"/>
                </a:solidFill>
                <a:latin typeface="楷体" panose="02010609060101010101" charset="-122"/>
                <a:ea typeface="楷体" panose="02010609060101010101" charset="-122"/>
                <a:cs typeface="楷体" panose="02010609060101010101" charset="-122"/>
              </a:rPr>
              <a:t>发展和壮大</a:t>
            </a:r>
            <a:endParaRPr lang="zh-CN" altLang="en-US" sz="2000" b="1" dirty="0">
              <a:solidFill>
                <a:srgbClr val="C00000"/>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以不同的体裁和题材突出了不同时期党领导的中国特色社会主义建设的伟大成就；</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u="sng" dirty="0">
                <a:solidFill>
                  <a:srgbClr val="F9F9F9">
                    <a:lumMod val="25000"/>
                  </a:srgbClr>
                </a:solidFill>
                <a:latin typeface="楷体" panose="02010609060101010101" charset="-122"/>
                <a:ea typeface="楷体" panose="02010609060101010101" charset="-122"/>
                <a:cs typeface="楷体" panose="02010609060101010101" charset="-122"/>
              </a:rPr>
              <a:t>新中国成立后</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，主题出版聚焦于社会主义建设助力新中国的工业化，伟大的建设成就。</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u="sng" dirty="0">
                <a:solidFill>
                  <a:srgbClr val="F9F9F9">
                    <a:lumMod val="25000"/>
                  </a:srgbClr>
                </a:solidFill>
                <a:latin typeface="楷体" panose="02010609060101010101" charset="-122"/>
                <a:ea typeface="楷体" panose="02010609060101010101" charset="-122"/>
                <a:cs typeface="楷体" panose="02010609060101010101" charset="-122"/>
              </a:rPr>
              <a:t>改革开放后</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，为人才培养和经济发展做出了重要贡献；</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r>
              <a:rPr lang="zh-CN" altLang="en-US" sz="1700" b="1" u="sng" dirty="0">
                <a:solidFill>
                  <a:srgbClr val="F9F9F9">
                    <a:lumMod val="25000"/>
                  </a:srgbClr>
                </a:solidFill>
                <a:latin typeface="楷体" panose="02010609060101010101" charset="-122"/>
                <a:ea typeface="楷体" panose="02010609060101010101" charset="-122"/>
                <a:cs typeface="楷体" panose="02010609060101010101" charset="-122"/>
              </a:rPr>
              <a:t>十八大以来</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，通过</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两创</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构建具有强大感召力的核心价值观来凝聚社会共识，通过</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两个结合</a:t>
            </a:r>
            <a:r>
              <a:rPr lang="en-US" altLang="zh-CN" sz="17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rPr>
              <a:t>为中国式现代化提供强大的精神支撑，通过技术创新来发展新质生产力。</a:t>
            </a: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17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11" grpId="0" bldLvl="0" animBg="1"/>
      <p:bldP spid="15" grpId="0" bldLvl="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en-US" altLang="zh-CN"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2. </a:t>
            </a: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主题出版彰显了中国特色社会主义文化的主体性</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457835" y="1193800"/>
            <a:ext cx="8384540" cy="636270"/>
          </a:xfrm>
          <a:prstGeom prst="rect">
            <a:avLst/>
          </a:prstGeom>
        </p:spPr>
        <p:txBody>
          <a:bodyPr wrap="square">
            <a:spAutoFit/>
          </a:bodyPr>
          <a:lstStyle/>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费孝通：文化主体性即相对文化他者产生的对</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我之为我</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的自觉与自信。</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473710" y="1776095"/>
            <a:ext cx="8368665" cy="1091565"/>
          </a:xfrm>
          <a:prstGeom prst="rect">
            <a:avLst/>
          </a:prstGeom>
        </p:spPr>
        <p:txBody>
          <a:bodyPr wrap="square">
            <a:spAutoFit/>
          </a:bodyPr>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中国共产党领导下的中国特色社会主义文化的主体性是基于中华优秀传统文化的</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创造性转化、创新性发展</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的主体性回归和超越，其更高的价值追求是构建人类文明新形态。</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文本框 2"/>
          <p:cNvSpPr txBox="1"/>
          <p:nvPr/>
        </p:nvSpPr>
        <p:spPr>
          <a:xfrm>
            <a:off x="457835" y="611505"/>
            <a:ext cx="4572000" cy="429895"/>
          </a:xfrm>
          <a:prstGeom prst="rect">
            <a:avLst/>
          </a:prstGeom>
          <a:noFill/>
        </p:spPr>
        <p:txBody>
          <a:bodyPr wrap="square" rtlCol="0" anchor="t">
            <a:spAutoFit/>
          </a:bodyPr>
          <a:p>
            <a:r>
              <a:rPr lang="zh-CN" altLang="en-US" sz="2200" b="1" dirty="0">
                <a:solidFill>
                  <a:srgbClr val="C00000"/>
                </a:solidFill>
                <a:sym typeface="+mn-ea"/>
              </a:rPr>
              <a:t>文化主体性：</a:t>
            </a:r>
            <a:endParaRPr lang="zh-CN" altLang="en-US" sz="2200" b="1" dirty="0">
              <a:solidFill>
                <a:srgbClr val="C00000"/>
              </a:solidFill>
              <a:sym typeface="+mn-ea"/>
            </a:endParaRPr>
          </a:p>
        </p:txBody>
      </p:sp>
      <p:sp>
        <p:nvSpPr>
          <p:cNvPr id="5" name="Rectangle 57"/>
          <p:cNvSpPr/>
          <p:nvPr>
            <p:custDataLst>
              <p:tags r:id="rId3"/>
            </p:custDataLst>
          </p:nvPr>
        </p:nvSpPr>
        <p:spPr>
          <a:xfrm>
            <a:off x="473710" y="3130550"/>
            <a:ext cx="8368665" cy="1424940"/>
          </a:xfrm>
          <a:prstGeom prst="rect">
            <a:avLst/>
          </a:prstGeom>
        </p:spPr>
        <p:txBody>
          <a:bodyPr wrap="square">
            <a:spAutoFit/>
          </a:bodyPr>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主题出版的使命之一就是</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建设以中国特色社会主义核心价值体系为基础的社会主义新文化，让中国特色的社会主义文化成为人类文明的重要组成部分，为人类文明贡献中国智慧</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a:t>
            </a: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首先，主题出版始终致力于建构中华文化的主体性</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633730"/>
            <a:ext cx="7428230" cy="1969770"/>
          </a:xfrm>
          <a:prstGeom prst="rect">
            <a:avLst/>
          </a:prstGeom>
        </p:spPr>
        <p:txBody>
          <a:bodyPr wrap="square">
            <a:spAutoFit/>
          </a:bodyPr>
          <a:lstStyle/>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早期的中国共产党人通过出版大量的马克思主义经典著作为马克思主义基本原理同中国具体实际相结合为主体性确证提供了内在动力，中国共产党对中华优秀传统文化继承弘扬为主体性确证提供了引导力量。</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indent="0" defTabSz="685800" fontAlgn="auto">
              <a:lnSpc>
                <a:spcPts val="260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11" name="椭圆 10"/>
          <p:cNvSpPr/>
          <p:nvPr>
            <p:custDataLst>
              <p:tags r:id="rId2"/>
            </p:custDataLst>
          </p:nvPr>
        </p:nvSpPr>
        <p:spPr>
          <a:xfrm>
            <a:off x="607695" y="706755"/>
            <a:ext cx="613410" cy="477520"/>
          </a:xfrm>
          <a:prstGeom prst="ellipse">
            <a:avLst/>
          </a:prstGeom>
          <a:solidFill>
            <a:srgbClr val="D6E0E6"/>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5" name="椭圆 14"/>
          <p:cNvSpPr/>
          <p:nvPr>
            <p:custDataLst>
              <p:tags r:id="rId3"/>
            </p:custDataLst>
          </p:nvPr>
        </p:nvSpPr>
        <p:spPr>
          <a:xfrm>
            <a:off x="668655" y="2117725"/>
            <a:ext cx="552450" cy="485775"/>
          </a:xfrm>
          <a:prstGeom prst="ellipse">
            <a:avLst/>
          </a:prstGeom>
          <a:solidFill>
            <a:srgbClr val="044875"/>
          </a:solidFill>
          <a:ln w="12700" cap="flat" cmpd="sng" algn="ctr">
            <a:noFill/>
            <a:prstDash val="solid"/>
            <a:miter lim="800000"/>
          </a:ln>
          <a:effectLst/>
        </p:spPr>
        <p:txBody>
          <a:bodyPr lIns="0" tIns="0" rIns="0" bIns="0" rtlCol="0" anchor="ctr"/>
          <a:lstStyle/>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 name="Rectangle 57"/>
          <p:cNvSpPr/>
          <p:nvPr>
            <p:custDataLst>
              <p:tags r:id="rId4"/>
            </p:custDataLst>
          </p:nvPr>
        </p:nvSpPr>
        <p:spPr>
          <a:xfrm>
            <a:off x="1299210" y="2109470"/>
            <a:ext cx="7428230" cy="3303905"/>
          </a:xfrm>
          <a:prstGeom prst="rect">
            <a:avLst/>
          </a:prstGeom>
        </p:spPr>
        <p:txBody>
          <a:bodyPr wrap="square">
            <a:spAutoFit/>
          </a:bodyPr>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在中国革命和中国特色社会主义建设的进程中，每到关键时刻，主题出版都起到了掌舵定向的作用：延安十三年时期主题出版工作为解放战争的胜利开辟了第二个战场；《实践是检验真理的唯一标准》的发表和西方先进文化、科技等书籍的引进出版迅速提升综合国力；中国共产党领导下的出版活动通过形式多样的出版物等在全社会开展了</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四项基本原则</a:t>
            </a:r>
            <a:r>
              <a:rPr lang="en-US" altLang="zh-CN" sz="2000" b="1" dirty="0">
                <a:solidFill>
                  <a:srgbClr val="F9F9F9">
                    <a:lumMod val="25000"/>
                  </a:srgbClr>
                </a:solidFill>
                <a:latin typeface="楷体" panose="02010609060101010101" charset="-122"/>
                <a:ea typeface="楷体" panose="02010609060101010101" charset="-122"/>
                <a:cs typeface="楷体" panose="02010609060101010101" charset="-122"/>
              </a:rPr>
              <a:t>”</a:t>
            </a: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等教育，反对资产阶级自由化，促进了社会主流价值体系的构建；在新的历史时期，主题出版发挥了思想引领和立德树人的作用，在实践中不断地强化社会主义文化主体性。</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11" grpId="0" bldLvl="0" animBg="1"/>
      <p:bldP spid="15" grpId="0" bldLvl="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nvCxnSpPr>
        <p:spPr>
          <a:xfrm flipV="1">
            <a:off x="130683" y="541977"/>
            <a:ext cx="9013317" cy="1"/>
          </a:xfrm>
          <a:prstGeom prst="line">
            <a:avLst/>
          </a:prstGeom>
          <a:ln w="38100">
            <a:solidFill>
              <a:srgbClr val="3B3838">
                <a:alpha val="90000"/>
              </a:srgbClr>
            </a:solidFill>
          </a:ln>
        </p:spPr>
        <p:style>
          <a:lnRef idx="1">
            <a:schemeClr val="accent1"/>
          </a:lnRef>
          <a:fillRef idx="0">
            <a:schemeClr val="accent1"/>
          </a:fillRef>
          <a:effectRef idx="0">
            <a:schemeClr val="accent1"/>
          </a:effectRef>
          <a:fontRef idx="minor">
            <a:schemeClr val="tx1"/>
          </a:fontRef>
        </p:style>
      </p:cxnSp>
      <p:sp>
        <p:nvSpPr>
          <p:cNvPr id="27" name="等腰三角形 26"/>
          <p:cNvSpPr/>
          <p:nvPr/>
        </p:nvSpPr>
        <p:spPr>
          <a:xfrm rot="5400000">
            <a:off x="-260681" y="260681"/>
            <a:ext cx="782728" cy="261366"/>
          </a:xfrm>
          <a:prstGeom prst="triangle">
            <a:avLst>
              <a:gd name="adj" fmla="val 41052"/>
            </a:avLst>
          </a:prstGeom>
          <a:solidFill>
            <a:srgbClr val="0448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7213136">
            <a:off x="187751" y="260679"/>
            <a:ext cx="408596" cy="261368"/>
          </a:xfrm>
          <a:prstGeom prst="triangle">
            <a:avLst>
              <a:gd name="adj" fmla="val 39199"/>
            </a:avLst>
          </a:prstGeom>
          <a:solidFill>
            <a:srgbClr val="D6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30"/>
          <p:cNvSpPr txBox="1"/>
          <p:nvPr/>
        </p:nvSpPr>
        <p:spPr>
          <a:xfrm>
            <a:off x="457946" y="76653"/>
            <a:ext cx="7443994" cy="418500"/>
          </a:xfrm>
          <a:prstGeom prst="rect">
            <a:avLst/>
          </a:prstGeom>
          <a:solidFill>
            <a:srgbClr val="044875"/>
          </a:solidFill>
        </p:spPr>
        <p:txBody>
          <a:bodyPr wrap="square" lIns="297000" tIns="0" rIns="0" bIns="0" rtlCol="0" anchor="ctr">
            <a:noAutofit/>
          </a:bodyPr>
          <a:lstStyle/>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r>
              <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其次，主题出版致力于巩固社会主义文化的主体性</a:t>
            </a: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a:p>
            <a:pPr marL="0" marR="0" lvl="0" indent="0" defTabSz="685800" eaLnBrk="1" fontAlgn="auto" latinLnBrk="0" hangingPunct="1">
              <a:lnSpc>
                <a:spcPct val="100000"/>
              </a:lnSpc>
              <a:spcBef>
                <a:spcPts val="0"/>
              </a:spcBef>
              <a:spcAft>
                <a:spcPts val="0"/>
              </a:spcAft>
              <a:buClrTx/>
              <a:buSzTx/>
              <a:buFontTx/>
              <a:buNone/>
              <a:defRPr/>
            </a:pPr>
            <a:endParaRPr kumimoji="0" lang="zh-CN" altLang="en-US" sz="21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9" name="Rectangle 57"/>
          <p:cNvSpPr/>
          <p:nvPr>
            <p:custDataLst>
              <p:tags r:id="rId1"/>
            </p:custDataLst>
          </p:nvPr>
        </p:nvSpPr>
        <p:spPr>
          <a:xfrm>
            <a:off x="1299210" y="1049020"/>
            <a:ext cx="7428230" cy="969645"/>
          </a:xfrm>
          <a:prstGeom prst="rect">
            <a:avLst/>
          </a:prstGeom>
        </p:spPr>
        <p:txBody>
          <a:bodyPr wrap="square">
            <a:spAutoFit/>
          </a:bodyPr>
          <a:lstStyle/>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新时代的文化主体性，既来自于对中华优秀传统文化的创造性转化和创新性发展，也来自于同世界其他优秀文化成果的交流互鉴。</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a:p>
            <a:pPr defTabSz="685800">
              <a:lnSpc>
                <a:spcPts val="1650"/>
              </a:lnSpc>
            </a:pP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2" name="Rectangle 57"/>
          <p:cNvSpPr/>
          <p:nvPr>
            <p:custDataLst>
              <p:tags r:id="rId2"/>
            </p:custDataLst>
          </p:nvPr>
        </p:nvSpPr>
        <p:spPr>
          <a:xfrm>
            <a:off x="1299210" y="2550795"/>
            <a:ext cx="7428230" cy="1758315"/>
          </a:xfrm>
          <a:prstGeom prst="rect">
            <a:avLst/>
          </a:prstGeom>
        </p:spPr>
        <p:txBody>
          <a:bodyPr wrap="square">
            <a:spAutoFit/>
          </a:bodyPr>
          <a:p>
            <a:pPr indent="0" defTabSz="685800" fontAlgn="auto">
              <a:lnSpc>
                <a:spcPts val="2600"/>
              </a:lnSpc>
            </a:pPr>
            <a:r>
              <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rPr>
              <a:t>近十多年来，主题出版在大力弘扬社会主义主流价值观的同时，也通过多种形式的出版物、多种形式的市场化方式向全世界宣传中国式现代化蕴含的独特的世界观、价值观、历史观、文明观、民主观、生态观等及其伟大实践，诠释了内涵丰富且不断升华的中华文明新形态。</a:t>
            </a:r>
            <a:endParaRPr lang="zh-CN" altLang="en-US" sz="2000" b="1" dirty="0">
              <a:solidFill>
                <a:srgbClr val="F9F9F9">
                  <a:lumMod val="25000"/>
                </a:srgbClr>
              </a:solidFill>
              <a:latin typeface="楷体" panose="02010609060101010101" charset="-122"/>
              <a:ea typeface="楷体" panose="02010609060101010101" charset="-122"/>
              <a:cs typeface="楷体" panose="02010609060101010101" charset="-122"/>
            </a:endParaRPr>
          </a:p>
        </p:txBody>
      </p:sp>
      <p:sp>
        <p:nvSpPr>
          <p:cNvPr id="3" name="椭圆 2"/>
          <p:cNvSpPr/>
          <p:nvPr>
            <p:custDataLst>
              <p:tags r:id="rId3"/>
            </p:custDataLst>
          </p:nvPr>
        </p:nvSpPr>
        <p:spPr>
          <a:xfrm>
            <a:off x="607695" y="1049020"/>
            <a:ext cx="613410" cy="477520"/>
          </a:xfrm>
          <a:prstGeom prst="ellipse">
            <a:avLst/>
          </a:prstGeom>
          <a:solidFill>
            <a:srgbClr val="D6E0E6"/>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a:t>
            </a:r>
            <a:r>
              <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schemeClr val="tx1">
                  <a:lumMod val="75000"/>
                  <a:lumOff val="25000"/>
                </a:schemeClr>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4" name="椭圆 3"/>
          <p:cNvSpPr/>
          <p:nvPr>
            <p:custDataLst>
              <p:tags r:id="rId4"/>
            </p:custDataLst>
          </p:nvPr>
        </p:nvSpPr>
        <p:spPr>
          <a:xfrm>
            <a:off x="668655" y="2550795"/>
            <a:ext cx="552450" cy="485775"/>
          </a:xfrm>
          <a:prstGeom prst="ellipse">
            <a:avLst/>
          </a:prstGeom>
          <a:solidFill>
            <a:srgbClr val="044875"/>
          </a:solidFill>
          <a:ln w="12700" cap="flat" cmpd="sng" algn="ctr">
            <a:noFill/>
            <a:prstDash val="solid"/>
            <a:miter lim="800000"/>
          </a:ln>
          <a:effectLst/>
        </p:spPr>
        <p:txBody>
          <a:bodyPr lIns="0" tIns="0" rIns="0" bIns="0" rtlCol="0" anchor="ctr"/>
          <a:p>
            <a:pPr marL="0" marR="0" lvl="0" indent="0" algn="ctr" defTabSz="68580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a:t>
            </a:r>
            <a:r>
              <a:rPr kumimoji="0" lang="en-US" altLang="zh-CN"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7" grpId="0" bldLvl="0" animBg="1"/>
      <p:bldP spid="9" grpId="0"/>
      <p:bldP spid="2" grpId="0"/>
    </p:bldLst>
  </p:timing>
</p:sld>
</file>

<file path=ppt/tags/tag1.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10.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11.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12.xml><?xml version="1.0" encoding="utf-8"?>
<p:tagLst xmlns:p="http://schemas.openxmlformats.org/presentationml/2006/main">
  <p:tag name="KSO_WM_DIAGRAM_VIRTUALLY_FRAME" val="{&quot;height&quot;:287.6014960629921,&quot;left&quot;:63.2368503937008,&quot;top&quot;:73.49267716535432,&quot;width&quot;:623.3131496062991}"/>
</p:tagLst>
</file>

<file path=ppt/tags/tag13.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4.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5.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6.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7.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8.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19.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20.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1.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2.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3.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4.xml><?xml version="1.0" encoding="utf-8"?>
<p:tagLst xmlns:p="http://schemas.openxmlformats.org/presentationml/2006/main">
  <p:tag name="KSO_WM_DIAGRAM_VIRTUALLY_FRAME" val="{&quot;height&quot;:287.6014960629921,&quot;left&quot;:63.236850393700784,&quot;top&quot;:73.49267716535432,&quot;width&quot;:623.3131496062992}"/>
</p:tagLst>
</file>

<file path=ppt/tags/tag25.xml><?xml version="1.0" encoding="utf-8"?>
<p:tagLst xmlns:p="http://schemas.openxmlformats.org/presentationml/2006/main">
  <p:tag name="KSO_WM_DIAGRAM_VIRTUALLY_FRAME" val="{&quot;height&quot;:287.6014960629921,&quot;left&quot;:63.2368503937008,&quot;top&quot;:73.49267716535432,&quot;width&quot;:623.3131496062991}"/>
</p:tagLst>
</file>

<file path=ppt/tags/tag26.xml><?xml version="1.0" encoding="utf-8"?>
<p:tagLst xmlns:p="http://schemas.openxmlformats.org/presentationml/2006/main">
  <p:tag name="KSO_WM_DIAGRAM_VIRTUALLY_FRAME" val="{&quot;height&quot;:287.6014960629921,&quot;left&quot;:63.2368503937008,&quot;top&quot;:73.49267716535432,&quot;width&quot;:623.3131496062991}"/>
</p:tagLst>
</file>

<file path=ppt/tags/tag27.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28.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29.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30.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31.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2.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33.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34.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5.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6.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7.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38.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39.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4.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40.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1.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2.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3.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44.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5.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6.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7.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48.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49.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50.xml><?xml version="1.0" encoding="utf-8"?>
<p:tagLst xmlns:p="http://schemas.openxmlformats.org/presentationml/2006/main">
  <p:tag name="KSO_WM_DIAGRAM_VIRTUALLY_FRAME" val="{&quot;height&quot;:295.8,&quot;left&quot;:56.6,&quot;top&quot;:82.6,&quot;width&quot;:663.348188976378}"/>
</p:tagLst>
</file>

<file path=ppt/tags/tag51.xml><?xml version="1.0" encoding="utf-8"?>
<p:tagLst xmlns:p="http://schemas.openxmlformats.org/presentationml/2006/main">
  <p:tag name="KSO_WM_DIAGRAM_VIRTUALLY_FRAME" val="{&quot;height&quot;:295.8,&quot;left&quot;:56.6,&quot;top&quot;:82.6,&quot;width&quot;:663.348188976378}"/>
</p:tagLst>
</file>

<file path=ppt/tags/tag52.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3.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4.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5.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56.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57.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8.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59.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60.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1.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2.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3.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64.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5.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66.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67.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68.xml><?xml version="1.0" encoding="utf-8"?>
<p:tagLst xmlns:p="http://schemas.openxmlformats.org/presentationml/2006/main">
  <p:tag name="KSO_WM_DIAGRAM_VIRTUALLY_FRAME" val="{&quot;height&quot;:221.19622047244093,&quot;left&quot;:58.90866141732281,&quot;top&quot;:111.65377952755905,&quot;width&quot;:661.0395275590552}"/>
</p:tagLst>
</file>

<file path=ppt/tags/tag69.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7.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70.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71.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72.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3.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4.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5.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6.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7.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8.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79.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80.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1.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2.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3.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4.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5.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6.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7.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8.xml><?xml version="1.0" encoding="utf-8"?>
<p:tagLst xmlns:p="http://schemas.openxmlformats.org/presentationml/2006/main">
  <p:tag name="KSO_WM_DIAGRAM_VIRTUALLY_FRAME" val="{&quot;height&quot;:308.80000000000007,&quot;left&quot;:0.001968503937001742,&quot;top&quot;:96.29999999999997,&quot;width&quot;:718.3977952755905}"/>
</p:tagLst>
</file>

<file path=ppt/tags/tag89.xml><?xml version="1.0" encoding="utf-8"?>
<p:tagLst xmlns:p="http://schemas.openxmlformats.org/presentationml/2006/main">
  <p:tag name="KSO_WM_DIAGRAM_VIRTUALLY_FRAME" val="{&quot;height&quot;:221.19622047244093,&quot;left&quot;:56.35866141732281,&quot;top&quot;:71.25377952755905,&quot;width&quot;:661.0395275590552}"/>
</p:tagLst>
</file>

<file path=ppt/tags/tag9.xml><?xml version="1.0" encoding="utf-8"?>
<p:tagLst xmlns:p="http://schemas.openxmlformats.org/presentationml/2006/main">
  <p:tag name="KSO_WM_DIAGRAM_VIRTUALLY_FRAME" val="{&quot;height&quot;:239.9448818897638,&quot;left&quot;:97.45952755905509,&quot;top&quot;:110.958031496063,&quot;width&quot;:714.8834645669292}"/>
</p:tagLst>
</file>

<file path=ppt/tags/tag90.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4262</Words>
  <Application>WPS 演示</Application>
  <PresentationFormat>全屏显示(16:9)</PresentationFormat>
  <Paragraphs>290</Paragraphs>
  <Slides>22</Slides>
  <Notes>30</Notes>
  <HiddenSlides>0</HiddenSlides>
  <MMClips>1</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22</vt:i4>
      </vt:variant>
    </vt:vector>
  </HeadingPairs>
  <TitlesOfParts>
    <vt:vector size="38" baseType="lpstr">
      <vt:lpstr>Arial</vt:lpstr>
      <vt:lpstr>宋体</vt:lpstr>
      <vt:lpstr>Wingdings</vt:lpstr>
      <vt:lpstr>微软雅黑</vt:lpstr>
      <vt:lpstr>Calibri</vt:lpstr>
      <vt:lpstr>黑体</vt:lpstr>
      <vt:lpstr>造字工房尚雅（非商用）常规体</vt:lpstr>
      <vt:lpstr>Times New Roman</vt:lpstr>
      <vt:lpstr>楷体</vt:lpstr>
      <vt:lpstr>等线</vt:lpstr>
      <vt:lpstr>Arial Unicode MS</vt:lpstr>
      <vt:lpstr>等线 Light</vt:lpstr>
      <vt:lpstr>Calibri Light</vt:lpstr>
      <vt:lpstr>Agency FB</vt:lpstr>
      <vt:lpstr>Trebuchet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天狼君</dc:creator>
  <cp:lastModifiedBy>张薇</cp:lastModifiedBy>
  <cp:revision>109</cp:revision>
  <dcterms:created xsi:type="dcterms:W3CDTF">2018-01-22T13:51:00Z</dcterms:created>
  <dcterms:modified xsi:type="dcterms:W3CDTF">2024-12-18T06:47:26Z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E9E7BB3A5CA944C3B7B925E2DEF74C3C_12</vt:lpwstr>
  </property>
  <property fmtid="{D5CDD505-2E9C-101B-9397-08002B2CF9AE}" pid="3" name="KSOProductBuildVer">
    <vt:lpwstr>2052-12.1.0.19302</vt:lpwstr>
  </property>
</Properties>
</file>