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.jpg"/>
  <Default Extension="png" ContentType="image/png"/>
  <Default Extension="rels" ContentType="application/vnd.openxmlformats-package.relationship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390" r:id="rId3"/>
    <p:sldId id="386" r:id="rId4"/>
    <p:sldId id="384" r:id="rId5"/>
    <p:sldId id="415" r:id="rId6"/>
    <p:sldId id="416" r:id="rId7"/>
    <p:sldId id="397" r:id="rId8"/>
    <p:sldId id="394" r:id="rId9"/>
    <p:sldId id="398" r:id="rId10"/>
    <p:sldId id="413" r:id="rId11"/>
    <p:sldId id="409" r:id="rId12"/>
    <p:sldId id="396" r:id="rId13"/>
    <p:sldId id="418" r:id="rId14"/>
    <p:sldId id="433" r:id="rId15"/>
    <p:sldId id="419" r:id="rId16"/>
    <p:sldId id="420" r:id="rId17"/>
    <p:sldId id="421" r:id="rId18"/>
    <p:sldId id="422" r:id="rId19"/>
    <p:sldId id="414" r:id="rId20"/>
    <p:sldId id="434" r:id="rId21"/>
    <p:sldId id="423" r:id="rId22"/>
    <p:sldId id="400" r:id="rId23"/>
    <p:sldId id="392" r:id="rId24"/>
  </p:sldIdLst>
  <p:sldSz cx="12192000" cy="6858000"/>
  <p:notesSz cx="6858000" cy="9144000"/>
  <p:custDataLst>
    <p:tags r:id="rId3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uyan Mu" initials="S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5004"/>
    <a:srgbClr val="180D15"/>
    <a:srgbClr val="182337"/>
    <a:srgbClr val="0A0E17"/>
    <a:srgbClr val="172031"/>
    <a:srgbClr val="070C10"/>
    <a:srgbClr val="0D111A"/>
    <a:srgbClr val="0F131E"/>
    <a:srgbClr val="1C273E"/>
    <a:srgbClr val="1218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442" autoAdjust="0"/>
    <p:restoredTop sz="96565"/>
  </p:normalViewPr>
  <p:slideViewPr>
    <p:cSldViewPr snapToGrid="0">
      <p:cViewPr varScale="1">
        <p:scale>
          <a:sx n="72" d="100"/>
          <a:sy n="72" d="100"/>
        </p:scale>
        <p:origin x="480" y="33"/>
      </p:cViewPr>
      <p:guideLst/>
    </p:cSldViewPr>
  </p:slideViewPr>
  <p:notesTextViewPr>
    <p:cViewPr>
      <p:scale>
        <a:sx n="165" d="100"/>
        <a:sy n="165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159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4" Type="http://schemas.openxmlformats.org/officeDocument/2006/relationships/tags" Target="tags/tag4.xml"/><Relationship Id="rId33" Type="http://schemas.openxmlformats.org/officeDocument/2006/relationships/customXml" Target="../customXml/item3.xml"/><Relationship Id="rId32" Type="http://schemas.openxmlformats.org/officeDocument/2006/relationships/customXml" Target="../customXml/item2.xml"/><Relationship Id="rId31" Type="http://schemas.openxmlformats.org/officeDocument/2006/relationships/customXml" Target="../customXml/item1.xml"/><Relationship Id="rId30" Type="http://schemas.openxmlformats.org/officeDocument/2006/relationships/commentAuthors" Target="commentAuthors.xml"/><Relationship Id="rId3" Type="http://schemas.openxmlformats.org/officeDocument/2006/relationships/slide" Target="slides/slide1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handoutMaster" Target="handoutMasters/handoutMaster1.xml"/><Relationship Id="rId25" Type="http://schemas.openxmlformats.org/officeDocument/2006/relationships/notesMaster" Target="notesMasters/notesMaster1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0AC682-FA6D-469B-93F0-A87DFCCB58A5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BE1711CD-E5CE-4BCE-A5BB-639BDC71BEF0}">
      <dgm:prSet phldrT="[文本]"/>
      <dgm:spPr/>
      <dgm:t>
        <a:bodyPr/>
        <a:lstStyle/>
        <a:p>
          <a:r>
            <a:rPr lang="zh-CN" altLang="en-US" b="1" dirty="0" smtClean="0"/>
            <a:t>鱼塘</a:t>
          </a:r>
          <a:endParaRPr lang="en-US" altLang="zh-CN" b="1" dirty="0" smtClean="0"/>
        </a:p>
        <a:p>
          <a:r>
            <a:rPr lang="zh-CN" altLang="en-US" b="1" dirty="0" smtClean="0"/>
            <a:t>二手信息</a:t>
          </a:r>
          <a:endParaRPr lang="zh-CN" altLang="en-US" b="1" dirty="0"/>
        </a:p>
      </dgm:t>
    </dgm:pt>
    <dgm:pt modelId="{EFE76E46-2EC3-4409-9CAD-D908519F742E}" cxnId="{344218D0-8CF0-4212-BFE6-2F22F4E9C9CC}" type="parTrans">
      <dgm:prSet/>
      <dgm:spPr/>
      <dgm:t>
        <a:bodyPr/>
        <a:lstStyle/>
        <a:p>
          <a:endParaRPr lang="zh-CN" altLang="en-US" b="1"/>
        </a:p>
      </dgm:t>
    </dgm:pt>
    <dgm:pt modelId="{85400B4F-1C46-49F1-8021-AF01928AAC09}" cxnId="{344218D0-8CF0-4212-BFE6-2F22F4E9C9CC}" type="sibTrans">
      <dgm:prSet/>
      <dgm:spPr/>
      <dgm:t>
        <a:bodyPr/>
        <a:lstStyle/>
        <a:p>
          <a:endParaRPr lang="zh-CN" altLang="en-US" b="1"/>
        </a:p>
      </dgm:t>
    </dgm:pt>
    <dgm:pt modelId="{F453D967-995C-48AC-9338-FDB67A31B991}">
      <dgm:prSet phldrT="[文本]"/>
      <dgm:spPr/>
      <dgm:t>
        <a:bodyPr/>
        <a:lstStyle/>
        <a:p>
          <a:r>
            <a:rPr lang="zh-CN" altLang="en-US" b="1" dirty="0" smtClean="0"/>
            <a:t>小红书</a:t>
          </a:r>
          <a:endParaRPr lang="en-US" altLang="zh-CN" b="1" dirty="0" smtClean="0"/>
        </a:p>
        <a:p>
          <a:r>
            <a:rPr lang="zh-CN" altLang="en-US" b="1" dirty="0" smtClean="0"/>
            <a:t>切片笔记</a:t>
          </a:r>
          <a:endParaRPr lang="zh-CN" altLang="en-US" b="1" dirty="0"/>
        </a:p>
      </dgm:t>
    </dgm:pt>
    <dgm:pt modelId="{95583B79-DB27-4C97-863A-7B3BB0E7011F}" cxnId="{7F315BE6-3F50-4CDA-B57F-029323DF0C9D}" type="parTrans">
      <dgm:prSet/>
      <dgm:spPr/>
      <dgm:t>
        <a:bodyPr/>
        <a:lstStyle/>
        <a:p>
          <a:endParaRPr lang="zh-CN" altLang="en-US" b="1"/>
        </a:p>
      </dgm:t>
    </dgm:pt>
    <dgm:pt modelId="{1E5500FC-0F34-4608-81F1-8B2682244DF0}" cxnId="{7F315BE6-3F50-4CDA-B57F-029323DF0C9D}" type="sibTrans">
      <dgm:prSet/>
      <dgm:spPr/>
      <dgm:t>
        <a:bodyPr/>
        <a:lstStyle/>
        <a:p>
          <a:endParaRPr lang="zh-CN" altLang="en-US" b="1"/>
        </a:p>
      </dgm:t>
    </dgm:pt>
    <dgm:pt modelId="{623EE9F1-74D0-4371-9E4D-3270BC7A3191}">
      <dgm:prSet phldrT="[文本]"/>
      <dgm:spPr/>
      <dgm:t>
        <a:bodyPr/>
        <a:lstStyle/>
        <a:p>
          <a:r>
            <a:rPr lang="en-US" altLang="zh-CN" b="1" dirty="0" smtClean="0"/>
            <a:t>B</a:t>
          </a:r>
          <a:r>
            <a:rPr lang="zh-CN" altLang="en-US" b="1" dirty="0" smtClean="0"/>
            <a:t>站</a:t>
          </a:r>
          <a:endParaRPr lang="en-US" altLang="zh-CN" b="1" dirty="0" smtClean="0"/>
        </a:p>
        <a:p>
          <a:r>
            <a:rPr lang="zh-CN" altLang="en-US" b="1" dirty="0" smtClean="0"/>
            <a:t>真题讲题</a:t>
          </a:r>
          <a:endParaRPr lang="zh-CN" altLang="en-US" b="1" dirty="0"/>
        </a:p>
      </dgm:t>
    </dgm:pt>
    <dgm:pt modelId="{46CCA656-79E4-4611-BB9C-FEFFAC93DA6B}" cxnId="{23B2B035-55C6-4B28-9E42-29C4EF3923F0}" type="parTrans">
      <dgm:prSet/>
      <dgm:spPr/>
      <dgm:t>
        <a:bodyPr/>
        <a:lstStyle/>
        <a:p>
          <a:endParaRPr lang="zh-CN" altLang="en-US" b="1"/>
        </a:p>
      </dgm:t>
    </dgm:pt>
    <dgm:pt modelId="{CE343B79-7D30-4B2D-AA06-0650FC3751CB}" cxnId="{23B2B035-55C6-4B28-9E42-29C4EF3923F0}" type="sibTrans">
      <dgm:prSet/>
      <dgm:spPr/>
      <dgm:t>
        <a:bodyPr/>
        <a:lstStyle/>
        <a:p>
          <a:endParaRPr lang="zh-CN" altLang="en-US" b="1"/>
        </a:p>
      </dgm:t>
    </dgm:pt>
    <dgm:pt modelId="{F4B894AC-94A6-4E87-8149-9D4C8869DC6D}">
      <dgm:prSet phldrT="[文本]"/>
      <dgm:spPr/>
      <dgm:t>
        <a:bodyPr/>
        <a:lstStyle/>
        <a:p>
          <a:r>
            <a:rPr lang="zh-CN" altLang="en-US" b="1" dirty="0" smtClean="0"/>
            <a:t>全域</a:t>
          </a:r>
          <a:endParaRPr lang="en-US" altLang="zh-CN" b="1" dirty="0" smtClean="0"/>
        </a:p>
        <a:p>
          <a:r>
            <a:rPr lang="zh-CN" altLang="en-US" b="1" dirty="0" smtClean="0"/>
            <a:t>内购</a:t>
          </a:r>
          <a:endParaRPr lang="zh-CN" altLang="en-US" b="1" dirty="0"/>
        </a:p>
      </dgm:t>
    </dgm:pt>
    <dgm:pt modelId="{8279E990-F94E-40D2-B4B1-FC29A1859D68}" cxnId="{E21F5FE6-AA2A-45BF-B2B6-E8BF841CA717}" type="parTrans">
      <dgm:prSet/>
      <dgm:spPr/>
      <dgm:t>
        <a:bodyPr/>
        <a:lstStyle/>
        <a:p>
          <a:endParaRPr lang="zh-CN" altLang="en-US" b="1"/>
        </a:p>
      </dgm:t>
    </dgm:pt>
    <dgm:pt modelId="{61177341-8FF4-49DD-94F7-6E7E1FC1A55B}" cxnId="{E21F5FE6-AA2A-45BF-B2B6-E8BF841CA717}" type="sibTrans">
      <dgm:prSet/>
      <dgm:spPr/>
      <dgm:t>
        <a:bodyPr/>
        <a:lstStyle/>
        <a:p>
          <a:endParaRPr lang="zh-CN" altLang="en-US" b="1"/>
        </a:p>
      </dgm:t>
    </dgm:pt>
    <dgm:pt modelId="{6488F757-E03E-470B-8450-051434C0544B}">
      <dgm:prSet phldrT="[文本]"/>
      <dgm:spPr/>
      <dgm:t>
        <a:bodyPr/>
        <a:lstStyle/>
        <a:p>
          <a:r>
            <a:rPr lang="zh-CN" altLang="en-US" b="1" dirty="0" smtClean="0"/>
            <a:t>平台</a:t>
          </a:r>
          <a:endParaRPr lang="en-US" altLang="zh-CN" b="1" dirty="0" smtClean="0"/>
        </a:p>
        <a:p>
          <a:r>
            <a:rPr lang="zh-CN" altLang="en-US" b="1" dirty="0" smtClean="0"/>
            <a:t>电商</a:t>
          </a:r>
          <a:endParaRPr lang="zh-CN" altLang="en-US" b="1" dirty="0"/>
        </a:p>
      </dgm:t>
    </dgm:pt>
    <dgm:pt modelId="{0D209BCD-BD26-4BCC-80E8-A5018CAA9B4B}" cxnId="{AECD605E-E220-4EB7-8133-0935FE8B85A4}" type="parTrans">
      <dgm:prSet/>
      <dgm:spPr/>
      <dgm:t>
        <a:bodyPr/>
        <a:lstStyle/>
        <a:p>
          <a:endParaRPr lang="zh-CN" altLang="en-US" b="1"/>
        </a:p>
      </dgm:t>
    </dgm:pt>
    <dgm:pt modelId="{991AE4FC-A825-4C1F-9DB0-48F01F06F75F}" cxnId="{AECD605E-E220-4EB7-8133-0935FE8B85A4}" type="sibTrans">
      <dgm:prSet/>
      <dgm:spPr/>
      <dgm:t>
        <a:bodyPr/>
        <a:lstStyle/>
        <a:p>
          <a:endParaRPr lang="zh-CN" altLang="en-US" b="1"/>
        </a:p>
      </dgm:t>
    </dgm:pt>
    <dgm:pt modelId="{21051135-0F0E-44D6-AA8F-AB5E06B773C9}" type="pres">
      <dgm:prSet presAssocID="{880AC682-FA6D-469B-93F0-A87DFCCB58A5}" presName="diagram" presStyleCnt="0">
        <dgm:presLayoutVars>
          <dgm:dir/>
          <dgm:resizeHandles val="exact"/>
        </dgm:presLayoutVars>
      </dgm:prSet>
      <dgm:spPr/>
    </dgm:pt>
    <dgm:pt modelId="{F1B540E8-813C-4039-B437-32BEDF0E80BC}" type="pres">
      <dgm:prSet presAssocID="{BE1711CD-E5CE-4BCE-A5BB-639BDC71BEF0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196D1C9-2B45-45D4-9DFA-355BC6E81CEB}" type="pres">
      <dgm:prSet presAssocID="{85400B4F-1C46-49F1-8021-AF01928AAC09}" presName="sibTrans" presStyleLbl="sibTrans2D1" presStyleIdx="0" presStyleCnt="4"/>
      <dgm:spPr/>
    </dgm:pt>
    <dgm:pt modelId="{5A60FDA5-1D15-4B50-9A75-A47E0CCD48D9}" type="pres">
      <dgm:prSet presAssocID="{85400B4F-1C46-49F1-8021-AF01928AAC09}" presName="connectorText" presStyleLbl="sibTrans2D1" presStyleIdx="0" presStyleCnt="4"/>
      <dgm:spPr/>
    </dgm:pt>
    <dgm:pt modelId="{DCA2F1BE-C6A2-4519-95DF-4DBFA93FD4FE}" type="pres">
      <dgm:prSet presAssocID="{F453D967-995C-48AC-9338-FDB67A31B991}" presName="node" presStyleLbl="node1" presStyleIdx="1" presStyleCnt="5">
        <dgm:presLayoutVars>
          <dgm:bulletEnabled val="1"/>
        </dgm:presLayoutVars>
      </dgm:prSet>
      <dgm:spPr/>
    </dgm:pt>
    <dgm:pt modelId="{7136D042-339F-4DDE-92D4-32AEA0166254}" type="pres">
      <dgm:prSet presAssocID="{1E5500FC-0F34-4608-81F1-8B2682244DF0}" presName="sibTrans" presStyleLbl="sibTrans2D1" presStyleIdx="1" presStyleCnt="4"/>
      <dgm:spPr/>
    </dgm:pt>
    <dgm:pt modelId="{955445F5-12BB-48C6-BC2F-7502FD199675}" type="pres">
      <dgm:prSet presAssocID="{1E5500FC-0F34-4608-81F1-8B2682244DF0}" presName="connectorText" presStyleLbl="sibTrans2D1" presStyleIdx="1" presStyleCnt="4"/>
      <dgm:spPr/>
    </dgm:pt>
    <dgm:pt modelId="{15C6E06B-43EB-4DE0-A1EB-F25F9E896292}" type="pres">
      <dgm:prSet presAssocID="{623EE9F1-74D0-4371-9E4D-3270BC7A3191}" presName="node" presStyleLbl="node1" presStyleIdx="2" presStyleCnt="5">
        <dgm:presLayoutVars>
          <dgm:bulletEnabled val="1"/>
        </dgm:presLayoutVars>
      </dgm:prSet>
      <dgm:spPr/>
    </dgm:pt>
    <dgm:pt modelId="{120097AA-D339-47AC-BAFB-BD4E259EA661}" type="pres">
      <dgm:prSet presAssocID="{CE343B79-7D30-4B2D-AA06-0650FC3751CB}" presName="sibTrans" presStyleLbl="sibTrans2D1" presStyleIdx="2" presStyleCnt="4"/>
      <dgm:spPr/>
    </dgm:pt>
    <dgm:pt modelId="{0E8E2E59-57B9-49A9-8AAC-C60DDEFB5457}" type="pres">
      <dgm:prSet presAssocID="{CE343B79-7D30-4B2D-AA06-0650FC3751CB}" presName="connectorText" presStyleLbl="sibTrans2D1" presStyleIdx="2" presStyleCnt="4"/>
      <dgm:spPr/>
    </dgm:pt>
    <dgm:pt modelId="{D3E46B91-98A2-48B3-B98E-B4AFBCC49C3B}" type="pres">
      <dgm:prSet presAssocID="{F4B894AC-94A6-4E87-8149-9D4C8869DC6D}" presName="node" presStyleLbl="node1" presStyleIdx="3" presStyleCnt="5">
        <dgm:presLayoutVars>
          <dgm:bulletEnabled val="1"/>
        </dgm:presLayoutVars>
      </dgm:prSet>
      <dgm:spPr/>
    </dgm:pt>
    <dgm:pt modelId="{9B9B5F10-8671-4BBA-91C8-5BBAF8085382}" type="pres">
      <dgm:prSet presAssocID="{61177341-8FF4-49DD-94F7-6E7E1FC1A55B}" presName="sibTrans" presStyleLbl="sibTrans2D1" presStyleIdx="3" presStyleCnt="4"/>
      <dgm:spPr/>
    </dgm:pt>
    <dgm:pt modelId="{7BE3EEB6-1F2B-439D-9D65-3972D59658E1}" type="pres">
      <dgm:prSet presAssocID="{61177341-8FF4-49DD-94F7-6E7E1FC1A55B}" presName="connectorText" presStyleLbl="sibTrans2D1" presStyleIdx="3" presStyleCnt="4"/>
      <dgm:spPr/>
    </dgm:pt>
    <dgm:pt modelId="{06284436-12E1-4BA3-9AC6-6328033BDBA4}" type="pres">
      <dgm:prSet presAssocID="{6488F757-E03E-470B-8450-051434C0544B}" presName="node" presStyleLbl="node1" presStyleIdx="4" presStyleCnt="5">
        <dgm:presLayoutVars>
          <dgm:bulletEnabled val="1"/>
        </dgm:presLayoutVars>
      </dgm:prSet>
      <dgm:spPr/>
    </dgm:pt>
  </dgm:ptLst>
  <dgm:cxnLst>
    <dgm:cxn modelId="{831E67BA-F217-4593-83C4-6AC9D969B7CF}" type="presOf" srcId="{CE343B79-7D30-4B2D-AA06-0650FC3751CB}" destId="{120097AA-D339-47AC-BAFB-BD4E259EA661}" srcOrd="0" destOrd="0" presId="urn:microsoft.com/office/officeart/2005/8/layout/process5"/>
    <dgm:cxn modelId="{E21F5FE6-AA2A-45BF-B2B6-E8BF841CA717}" srcId="{880AC682-FA6D-469B-93F0-A87DFCCB58A5}" destId="{F4B894AC-94A6-4E87-8149-9D4C8869DC6D}" srcOrd="3" destOrd="0" parTransId="{8279E990-F94E-40D2-B4B1-FC29A1859D68}" sibTransId="{61177341-8FF4-49DD-94F7-6E7E1FC1A55B}"/>
    <dgm:cxn modelId="{EAC1CD1C-D3F9-449A-902E-5653B5B3FCA5}" type="presOf" srcId="{85400B4F-1C46-49F1-8021-AF01928AAC09}" destId="{1196D1C9-2B45-45D4-9DFA-355BC6E81CEB}" srcOrd="0" destOrd="0" presId="urn:microsoft.com/office/officeart/2005/8/layout/process5"/>
    <dgm:cxn modelId="{59ABC96E-4FD0-413A-B70C-CF21BB6EFFA4}" type="presOf" srcId="{61177341-8FF4-49DD-94F7-6E7E1FC1A55B}" destId="{9B9B5F10-8671-4BBA-91C8-5BBAF8085382}" srcOrd="0" destOrd="0" presId="urn:microsoft.com/office/officeart/2005/8/layout/process5"/>
    <dgm:cxn modelId="{59CC56E5-8CC0-4AFD-A37A-165BB8A5A0FE}" type="presOf" srcId="{85400B4F-1C46-49F1-8021-AF01928AAC09}" destId="{5A60FDA5-1D15-4B50-9A75-A47E0CCD48D9}" srcOrd="1" destOrd="0" presId="urn:microsoft.com/office/officeart/2005/8/layout/process5"/>
    <dgm:cxn modelId="{080CEAFC-778C-4D00-8DE3-79AF82EB7640}" type="presOf" srcId="{6488F757-E03E-470B-8450-051434C0544B}" destId="{06284436-12E1-4BA3-9AC6-6328033BDBA4}" srcOrd="0" destOrd="0" presId="urn:microsoft.com/office/officeart/2005/8/layout/process5"/>
    <dgm:cxn modelId="{8AE8D5A4-EBA2-4458-AD5F-B4EFB1C31D7A}" type="presOf" srcId="{1E5500FC-0F34-4608-81F1-8B2682244DF0}" destId="{7136D042-339F-4DDE-92D4-32AEA0166254}" srcOrd="0" destOrd="0" presId="urn:microsoft.com/office/officeart/2005/8/layout/process5"/>
    <dgm:cxn modelId="{AECD605E-E220-4EB7-8133-0935FE8B85A4}" srcId="{880AC682-FA6D-469B-93F0-A87DFCCB58A5}" destId="{6488F757-E03E-470B-8450-051434C0544B}" srcOrd="4" destOrd="0" parTransId="{0D209BCD-BD26-4BCC-80E8-A5018CAA9B4B}" sibTransId="{991AE4FC-A825-4C1F-9DB0-48F01F06F75F}"/>
    <dgm:cxn modelId="{344218D0-8CF0-4212-BFE6-2F22F4E9C9CC}" srcId="{880AC682-FA6D-469B-93F0-A87DFCCB58A5}" destId="{BE1711CD-E5CE-4BCE-A5BB-639BDC71BEF0}" srcOrd="0" destOrd="0" parTransId="{EFE76E46-2EC3-4409-9CAD-D908519F742E}" sibTransId="{85400B4F-1C46-49F1-8021-AF01928AAC09}"/>
    <dgm:cxn modelId="{C5A738F0-873D-4DC6-AB34-5612A19BE380}" type="presOf" srcId="{BE1711CD-E5CE-4BCE-A5BB-639BDC71BEF0}" destId="{F1B540E8-813C-4039-B437-32BEDF0E80BC}" srcOrd="0" destOrd="0" presId="urn:microsoft.com/office/officeart/2005/8/layout/process5"/>
    <dgm:cxn modelId="{F37E8FFD-AB03-4DEB-B7BD-8248182BE5CF}" type="presOf" srcId="{1E5500FC-0F34-4608-81F1-8B2682244DF0}" destId="{955445F5-12BB-48C6-BC2F-7502FD199675}" srcOrd="1" destOrd="0" presId="urn:microsoft.com/office/officeart/2005/8/layout/process5"/>
    <dgm:cxn modelId="{01B8C58F-E939-4BD0-AB4E-46DED9855949}" type="presOf" srcId="{F4B894AC-94A6-4E87-8149-9D4C8869DC6D}" destId="{D3E46B91-98A2-48B3-B98E-B4AFBCC49C3B}" srcOrd="0" destOrd="0" presId="urn:microsoft.com/office/officeart/2005/8/layout/process5"/>
    <dgm:cxn modelId="{23B2B035-55C6-4B28-9E42-29C4EF3923F0}" srcId="{880AC682-FA6D-469B-93F0-A87DFCCB58A5}" destId="{623EE9F1-74D0-4371-9E4D-3270BC7A3191}" srcOrd="2" destOrd="0" parTransId="{46CCA656-79E4-4611-BB9C-FEFFAC93DA6B}" sibTransId="{CE343B79-7D30-4B2D-AA06-0650FC3751CB}"/>
    <dgm:cxn modelId="{B173B6BC-5D0C-45F1-B290-7158CEF1DA9A}" type="presOf" srcId="{623EE9F1-74D0-4371-9E4D-3270BC7A3191}" destId="{15C6E06B-43EB-4DE0-A1EB-F25F9E896292}" srcOrd="0" destOrd="0" presId="urn:microsoft.com/office/officeart/2005/8/layout/process5"/>
    <dgm:cxn modelId="{E84668F5-9773-4A90-A6CD-A97FE3879049}" type="presOf" srcId="{880AC682-FA6D-469B-93F0-A87DFCCB58A5}" destId="{21051135-0F0E-44D6-AA8F-AB5E06B773C9}" srcOrd="0" destOrd="0" presId="urn:microsoft.com/office/officeart/2005/8/layout/process5"/>
    <dgm:cxn modelId="{7F2CC31F-3AFF-4B1D-911B-C4F83DA3A1BE}" type="presOf" srcId="{61177341-8FF4-49DD-94F7-6E7E1FC1A55B}" destId="{7BE3EEB6-1F2B-439D-9D65-3972D59658E1}" srcOrd="1" destOrd="0" presId="urn:microsoft.com/office/officeart/2005/8/layout/process5"/>
    <dgm:cxn modelId="{7F315BE6-3F50-4CDA-B57F-029323DF0C9D}" srcId="{880AC682-FA6D-469B-93F0-A87DFCCB58A5}" destId="{F453D967-995C-48AC-9338-FDB67A31B991}" srcOrd="1" destOrd="0" parTransId="{95583B79-DB27-4C97-863A-7B3BB0E7011F}" sibTransId="{1E5500FC-0F34-4608-81F1-8B2682244DF0}"/>
    <dgm:cxn modelId="{F45D82D5-56FB-4C2B-8E3C-772491785DA1}" type="presOf" srcId="{F453D967-995C-48AC-9338-FDB67A31B991}" destId="{DCA2F1BE-C6A2-4519-95DF-4DBFA93FD4FE}" srcOrd="0" destOrd="0" presId="urn:microsoft.com/office/officeart/2005/8/layout/process5"/>
    <dgm:cxn modelId="{87F1DEAC-FCD3-4C63-B1B9-B85E6073B7F0}" type="presOf" srcId="{CE343B79-7D30-4B2D-AA06-0650FC3751CB}" destId="{0E8E2E59-57B9-49A9-8AAC-C60DDEFB5457}" srcOrd="1" destOrd="0" presId="urn:microsoft.com/office/officeart/2005/8/layout/process5"/>
    <dgm:cxn modelId="{F709A58B-2EFB-469B-A124-58484624E151}" type="presParOf" srcId="{21051135-0F0E-44D6-AA8F-AB5E06B773C9}" destId="{F1B540E8-813C-4039-B437-32BEDF0E80BC}" srcOrd="0" destOrd="0" presId="urn:microsoft.com/office/officeart/2005/8/layout/process5"/>
    <dgm:cxn modelId="{E2B67000-76AB-4BCB-9E6A-ECEE753C311A}" type="presParOf" srcId="{21051135-0F0E-44D6-AA8F-AB5E06B773C9}" destId="{1196D1C9-2B45-45D4-9DFA-355BC6E81CEB}" srcOrd="1" destOrd="0" presId="urn:microsoft.com/office/officeart/2005/8/layout/process5"/>
    <dgm:cxn modelId="{DC4011D3-4419-4094-A744-D07DEDF23C80}" type="presParOf" srcId="{1196D1C9-2B45-45D4-9DFA-355BC6E81CEB}" destId="{5A60FDA5-1D15-4B50-9A75-A47E0CCD48D9}" srcOrd="0" destOrd="0" presId="urn:microsoft.com/office/officeart/2005/8/layout/process5"/>
    <dgm:cxn modelId="{DF56356B-1CB4-41BC-8509-D4D018B15FB7}" type="presParOf" srcId="{21051135-0F0E-44D6-AA8F-AB5E06B773C9}" destId="{DCA2F1BE-C6A2-4519-95DF-4DBFA93FD4FE}" srcOrd="2" destOrd="0" presId="urn:microsoft.com/office/officeart/2005/8/layout/process5"/>
    <dgm:cxn modelId="{2F742581-A1AC-4E08-A834-99F29700968F}" type="presParOf" srcId="{21051135-0F0E-44D6-AA8F-AB5E06B773C9}" destId="{7136D042-339F-4DDE-92D4-32AEA0166254}" srcOrd="3" destOrd="0" presId="urn:microsoft.com/office/officeart/2005/8/layout/process5"/>
    <dgm:cxn modelId="{CCF07EBD-D309-47FF-9124-7B4686295B85}" type="presParOf" srcId="{7136D042-339F-4DDE-92D4-32AEA0166254}" destId="{955445F5-12BB-48C6-BC2F-7502FD199675}" srcOrd="0" destOrd="0" presId="urn:microsoft.com/office/officeart/2005/8/layout/process5"/>
    <dgm:cxn modelId="{40785C2E-C461-406A-B376-BF04765CD220}" type="presParOf" srcId="{21051135-0F0E-44D6-AA8F-AB5E06B773C9}" destId="{15C6E06B-43EB-4DE0-A1EB-F25F9E896292}" srcOrd="4" destOrd="0" presId="urn:microsoft.com/office/officeart/2005/8/layout/process5"/>
    <dgm:cxn modelId="{68928885-968E-40B0-811A-2059FABE2176}" type="presParOf" srcId="{21051135-0F0E-44D6-AA8F-AB5E06B773C9}" destId="{120097AA-D339-47AC-BAFB-BD4E259EA661}" srcOrd="5" destOrd="0" presId="urn:microsoft.com/office/officeart/2005/8/layout/process5"/>
    <dgm:cxn modelId="{5FCC509E-07D2-49C1-BFD7-F7EDC16B9F7E}" type="presParOf" srcId="{120097AA-D339-47AC-BAFB-BD4E259EA661}" destId="{0E8E2E59-57B9-49A9-8AAC-C60DDEFB5457}" srcOrd="0" destOrd="0" presId="urn:microsoft.com/office/officeart/2005/8/layout/process5"/>
    <dgm:cxn modelId="{E7F86184-75F2-4FD0-9F68-9E3FA95F25ED}" type="presParOf" srcId="{21051135-0F0E-44D6-AA8F-AB5E06B773C9}" destId="{D3E46B91-98A2-48B3-B98E-B4AFBCC49C3B}" srcOrd="6" destOrd="0" presId="urn:microsoft.com/office/officeart/2005/8/layout/process5"/>
    <dgm:cxn modelId="{5ACC910D-8D72-4B71-B912-0D632CFE24C5}" type="presParOf" srcId="{21051135-0F0E-44D6-AA8F-AB5E06B773C9}" destId="{9B9B5F10-8671-4BBA-91C8-5BBAF8085382}" srcOrd="7" destOrd="0" presId="urn:microsoft.com/office/officeart/2005/8/layout/process5"/>
    <dgm:cxn modelId="{9894464C-B675-4EED-BFEB-81F5D03EFB37}" type="presParOf" srcId="{9B9B5F10-8671-4BBA-91C8-5BBAF8085382}" destId="{7BE3EEB6-1F2B-439D-9D65-3972D59658E1}" srcOrd="0" destOrd="0" presId="urn:microsoft.com/office/officeart/2005/8/layout/process5"/>
    <dgm:cxn modelId="{A1152E5C-19B7-4671-9A2C-DA340937444C}" type="presParOf" srcId="{21051135-0F0E-44D6-AA8F-AB5E06B773C9}" destId="{06284436-12E1-4BA3-9AC6-6328033BDBA4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8D25704-A9E2-44B2-A65D-352781632D30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92A49316-B79A-4972-A29F-7C93B50D55B5}">
      <dgm:prSet custT="1"/>
      <dgm:spPr/>
      <dgm:t>
        <a:bodyPr/>
        <a:lstStyle/>
        <a:p>
          <a:pPr rtl="0"/>
          <a:r>
            <a:rPr lang="zh-CN" altLang="en-US" sz="2000" b="1" i="0" baseline="0" dirty="0" smtClean="0">
              <a:latin typeface="+mj-ea"/>
              <a:ea typeface="+mj-ea"/>
            </a:rPr>
            <a:t>分析产品</a:t>
          </a:r>
          <a:endParaRPr lang="zh-CN" altLang="en-US" sz="2000" b="1" dirty="0">
            <a:latin typeface="+mj-ea"/>
            <a:ea typeface="+mj-ea"/>
          </a:endParaRPr>
        </a:p>
      </dgm:t>
    </dgm:pt>
    <dgm:pt modelId="{71491BB9-9A01-48AF-920D-639F3A5D8E46}" cxnId="{2C8D95D5-147B-46C7-8F3C-2F6891E5D71E}" type="parTrans">
      <dgm:prSet/>
      <dgm:spPr/>
      <dgm:t>
        <a:bodyPr/>
        <a:lstStyle/>
        <a:p>
          <a:endParaRPr lang="zh-CN" altLang="en-US" sz="2000" b="1">
            <a:latin typeface="+mj-ea"/>
            <a:ea typeface="+mj-ea"/>
          </a:endParaRPr>
        </a:p>
      </dgm:t>
    </dgm:pt>
    <dgm:pt modelId="{A7CC4A85-EFDC-4689-A85E-BFF5A5217099}" cxnId="{2C8D95D5-147B-46C7-8F3C-2F6891E5D71E}" type="sibTrans">
      <dgm:prSet/>
      <dgm:spPr/>
      <dgm:t>
        <a:bodyPr/>
        <a:lstStyle/>
        <a:p>
          <a:endParaRPr lang="zh-CN" altLang="en-US" sz="2000" b="1">
            <a:latin typeface="+mj-ea"/>
            <a:ea typeface="+mj-ea"/>
          </a:endParaRPr>
        </a:p>
      </dgm:t>
    </dgm:pt>
    <dgm:pt modelId="{57701D83-3DB6-4B27-8ED8-18C9A2E0D8FD}">
      <dgm:prSet custT="1"/>
      <dgm:spPr/>
      <dgm:t>
        <a:bodyPr/>
        <a:lstStyle/>
        <a:p>
          <a:pPr rtl="0"/>
          <a:r>
            <a:rPr lang="zh-CN" altLang="en-US" sz="2000" b="1" i="0" baseline="0" dirty="0" smtClean="0">
              <a:latin typeface="+mj-ea"/>
              <a:ea typeface="+mj-ea"/>
            </a:rPr>
            <a:t>分析客群</a:t>
          </a:r>
          <a:endParaRPr lang="zh-CN" altLang="en-US" sz="2000" b="1" dirty="0">
            <a:latin typeface="+mj-ea"/>
            <a:ea typeface="+mj-ea"/>
          </a:endParaRPr>
        </a:p>
      </dgm:t>
    </dgm:pt>
    <dgm:pt modelId="{652D29BC-D153-4709-8AD4-C60936C682B9}" cxnId="{F73E4CAA-7904-4233-9D9F-4D41A3F21836}" type="parTrans">
      <dgm:prSet/>
      <dgm:spPr/>
      <dgm:t>
        <a:bodyPr/>
        <a:lstStyle/>
        <a:p>
          <a:endParaRPr lang="zh-CN" altLang="en-US" sz="2000" b="1">
            <a:latin typeface="+mj-ea"/>
            <a:ea typeface="+mj-ea"/>
          </a:endParaRPr>
        </a:p>
      </dgm:t>
    </dgm:pt>
    <dgm:pt modelId="{A3D6F0FC-585D-4C51-AD35-E3BDF29957F4}" cxnId="{F73E4CAA-7904-4233-9D9F-4D41A3F21836}" type="sibTrans">
      <dgm:prSet/>
      <dgm:spPr/>
      <dgm:t>
        <a:bodyPr/>
        <a:lstStyle/>
        <a:p>
          <a:endParaRPr lang="zh-CN" altLang="en-US" sz="2000" b="1">
            <a:latin typeface="+mj-ea"/>
            <a:ea typeface="+mj-ea"/>
          </a:endParaRPr>
        </a:p>
      </dgm:t>
    </dgm:pt>
    <dgm:pt modelId="{BB8DE799-51F7-4D2D-A7CC-7628BBB1A799}">
      <dgm:prSet custT="1"/>
      <dgm:spPr/>
      <dgm:t>
        <a:bodyPr/>
        <a:lstStyle/>
        <a:p>
          <a:pPr rtl="0"/>
          <a:r>
            <a:rPr lang="zh-CN" altLang="en-US" sz="2000" b="1" i="0" baseline="0" dirty="0" smtClean="0">
              <a:latin typeface="+mj-ea"/>
              <a:ea typeface="+mj-ea"/>
            </a:rPr>
            <a:t>分析竞品</a:t>
          </a:r>
          <a:r>
            <a:rPr lang="en-US" altLang="zh-CN" sz="2000" b="1" i="0" baseline="0" dirty="0" smtClean="0">
              <a:latin typeface="+mj-ea"/>
              <a:ea typeface="+mj-ea"/>
            </a:rPr>
            <a:t/>
          </a:r>
          <a:br>
            <a:rPr lang="en-US" altLang="zh-CN" sz="2000" b="1" i="0" baseline="0" dirty="0" smtClean="0">
              <a:latin typeface="+mj-ea"/>
              <a:ea typeface="+mj-ea"/>
            </a:rPr>
          </a:br>
          <a:endParaRPr lang="zh-CN" altLang="en-US" sz="2000" b="1" dirty="0">
            <a:latin typeface="+mj-ea"/>
            <a:ea typeface="+mj-ea"/>
          </a:endParaRPr>
        </a:p>
      </dgm:t>
    </dgm:pt>
    <dgm:pt modelId="{7AE32A43-E8F3-451D-BAA8-CC5F284A30D8}" cxnId="{95887FDF-6A22-41C2-874B-44B81565E1C8}" type="parTrans">
      <dgm:prSet/>
      <dgm:spPr/>
      <dgm:t>
        <a:bodyPr/>
        <a:lstStyle/>
        <a:p>
          <a:endParaRPr lang="zh-CN" altLang="en-US" sz="2000" b="1">
            <a:latin typeface="+mj-ea"/>
            <a:ea typeface="+mj-ea"/>
          </a:endParaRPr>
        </a:p>
      </dgm:t>
    </dgm:pt>
    <dgm:pt modelId="{F1EFD343-A231-4DE2-9127-CE08597A37F0}" cxnId="{95887FDF-6A22-41C2-874B-44B81565E1C8}" type="sibTrans">
      <dgm:prSet/>
      <dgm:spPr/>
      <dgm:t>
        <a:bodyPr/>
        <a:lstStyle/>
        <a:p>
          <a:endParaRPr lang="zh-CN" altLang="en-US" sz="2000" b="1">
            <a:latin typeface="+mj-ea"/>
            <a:ea typeface="+mj-ea"/>
          </a:endParaRPr>
        </a:p>
      </dgm:t>
    </dgm:pt>
    <dgm:pt modelId="{7A3F20F5-BB80-4A7D-84C2-A068A64366EB}">
      <dgm:prSet custT="1"/>
      <dgm:spPr/>
      <dgm:t>
        <a:bodyPr/>
        <a:lstStyle/>
        <a:p>
          <a:pPr rtl="0"/>
          <a:r>
            <a:rPr lang="zh-CN" sz="2000" b="1" i="0" baseline="0" dirty="0" smtClean="0">
              <a:latin typeface="+mj-ea"/>
              <a:ea typeface="+mj-ea"/>
            </a:rPr>
            <a:t>根据客群分析找渠道</a:t>
          </a:r>
          <a:r>
            <a:rPr lang="en-US" altLang="zh-CN" sz="2000" b="1" i="0" baseline="0" dirty="0" smtClean="0">
              <a:latin typeface="+mj-ea"/>
              <a:ea typeface="+mj-ea"/>
            </a:rPr>
            <a:t/>
          </a:r>
          <a:br>
            <a:rPr lang="en-US" altLang="zh-CN" sz="2000" b="1" i="0" baseline="0" dirty="0" smtClean="0">
              <a:latin typeface="+mj-ea"/>
              <a:ea typeface="+mj-ea"/>
            </a:rPr>
          </a:br>
          <a:endParaRPr lang="zh-CN" sz="2000" b="1" dirty="0">
            <a:latin typeface="+mj-ea"/>
            <a:ea typeface="+mj-ea"/>
          </a:endParaRPr>
        </a:p>
      </dgm:t>
    </dgm:pt>
    <dgm:pt modelId="{B2ECD61A-59E1-49C5-9745-62F6429B3AEA}" cxnId="{A2B2BC73-0DE5-4A5D-9C05-5DBE0AE50459}" type="parTrans">
      <dgm:prSet/>
      <dgm:spPr/>
      <dgm:t>
        <a:bodyPr/>
        <a:lstStyle/>
        <a:p>
          <a:endParaRPr lang="zh-CN" altLang="en-US" sz="2000" b="1">
            <a:latin typeface="+mj-ea"/>
            <a:ea typeface="+mj-ea"/>
          </a:endParaRPr>
        </a:p>
      </dgm:t>
    </dgm:pt>
    <dgm:pt modelId="{B73A5D88-078E-41A8-9F3D-70498C21DCEA}" cxnId="{A2B2BC73-0DE5-4A5D-9C05-5DBE0AE50459}" type="sibTrans">
      <dgm:prSet/>
      <dgm:spPr/>
      <dgm:t>
        <a:bodyPr/>
        <a:lstStyle/>
        <a:p>
          <a:endParaRPr lang="zh-CN" altLang="en-US" sz="2000" b="1">
            <a:latin typeface="+mj-ea"/>
            <a:ea typeface="+mj-ea"/>
          </a:endParaRPr>
        </a:p>
      </dgm:t>
    </dgm:pt>
    <dgm:pt modelId="{F502E243-A3B0-401C-A815-419B366F2AA3}">
      <dgm:prSet custT="1"/>
      <dgm:spPr/>
      <dgm:t>
        <a:bodyPr/>
        <a:lstStyle/>
        <a:p>
          <a:pPr rtl="0"/>
          <a:r>
            <a:rPr lang="zh-CN" altLang="en-US" sz="2000" b="1" i="0" baseline="0" dirty="0" smtClean="0">
              <a:latin typeface="+mj-ea"/>
              <a:ea typeface="+mj-ea"/>
            </a:rPr>
            <a:t>根据渠道找方法</a:t>
          </a:r>
          <a:endParaRPr lang="zh-CN" altLang="en-US" sz="2000" b="1" dirty="0">
            <a:latin typeface="+mj-ea"/>
            <a:ea typeface="+mj-ea"/>
          </a:endParaRPr>
        </a:p>
      </dgm:t>
    </dgm:pt>
    <dgm:pt modelId="{1B3AFDED-FEBF-4EB7-A4B4-630ACC247018}" cxnId="{6694F21F-E772-4380-8EE5-F18F2955EF9B}" type="parTrans">
      <dgm:prSet/>
      <dgm:spPr/>
      <dgm:t>
        <a:bodyPr/>
        <a:lstStyle/>
        <a:p>
          <a:endParaRPr lang="zh-CN" altLang="en-US" sz="2000" b="1">
            <a:latin typeface="+mj-ea"/>
            <a:ea typeface="+mj-ea"/>
          </a:endParaRPr>
        </a:p>
      </dgm:t>
    </dgm:pt>
    <dgm:pt modelId="{3C6E61C1-90CA-4654-BABC-983EA34FFAC7}" cxnId="{6694F21F-E772-4380-8EE5-F18F2955EF9B}" type="sibTrans">
      <dgm:prSet/>
      <dgm:spPr/>
      <dgm:t>
        <a:bodyPr/>
        <a:lstStyle/>
        <a:p>
          <a:endParaRPr lang="zh-CN" altLang="en-US" sz="2000" b="1">
            <a:latin typeface="+mj-ea"/>
            <a:ea typeface="+mj-ea"/>
          </a:endParaRPr>
        </a:p>
      </dgm:t>
    </dgm:pt>
    <dgm:pt modelId="{3BE36DF7-9FF8-4B7C-ADF3-086FE7422407}" type="pres">
      <dgm:prSet presAssocID="{B8D25704-A9E2-44B2-A65D-352781632D30}" presName="arrowDiagram" presStyleCnt="0">
        <dgm:presLayoutVars>
          <dgm:chMax val="5"/>
          <dgm:dir/>
          <dgm:resizeHandles val="exact"/>
        </dgm:presLayoutVars>
      </dgm:prSet>
      <dgm:spPr/>
    </dgm:pt>
    <dgm:pt modelId="{F0B5C9F9-EBD4-46F7-883E-1E8FFDE511F0}" type="pres">
      <dgm:prSet presAssocID="{B8D25704-A9E2-44B2-A65D-352781632D30}" presName="arrow" presStyleLbl="bgShp" presStyleIdx="0" presStyleCnt="1"/>
      <dgm:spPr>
        <a:solidFill>
          <a:srgbClr val="C00000"/>
        </a:solidFill>
      </dgm:spPr>
    </dgm:pt>
    <dgm:pt modelId="{49F4EBA8-59AE-4834-9244-B6CB32BF92E8}" type="pres">
      <dgm:prSet presAssocID="{B8D25704-A9E2-44B2-A65D-352781632D30}" presName="arrowDiagram5" presStyleCnt="0"/>
      <dgm:spPr/>
    </dgm:pt>
    <dgm:pt modelId="{1A935094-A93F-4439-AE9D-65180147F723}" type="pres">
      <dgm:prSet presAssocID="{92A49316-B79A-4972-A29F-7C93B50D55B5}" presName="bullet5a" presStyleLbl="node1" presStyleIdx="0" presStyleCnt="5"/>
      <dgm:spPr/>
    </dgm:pt>
    <dgm:pt modelId="{3A140AB6-0D93-4ABB-AD6A-BFB241DFA9F1}" type="pres">
      <dgm:prSet presAssocID="{92A49316-B79A-4972-A29F-7C93B50D55B5}" presName="textBox5a" presStyleLbl="revTx" presStyleIdx="0" presStyleCnt="5" custScaleX="201209" custScaleY="56709" custLinFactNeighborX="57107" custLinFactNeighborY="-13369">
        <dgm:presLayoutVars>
          <dgm:bulletEnabled val="1"/>
        </dgm:presLayoutVars>
      </dgm:prSet>
      <dgm:spPr/>
    </dgm:pt>
    <dgm:pt modelId="{8051691D-D67A-4E53-B6BB-65C8D1AD4C1B}" type="pres">
      <dgm:prSet presAssocID="{57701D83-3DB6-4B27-8ED8-18C9A2E0D8FD}" presName="bullet5b" presStyleLbl="node1" presStyleIdx="1" presStyleCnt="5"/>
      <dgm:spPr/>
    </dgm:pt>
    <dgm:pt modelId="{B10F9C85-D9AD-4A31-BFE9-37C5D57109EC}" type="pres">
      <dgm:prSet presAssocID="{57701D83-3DB6-4B27-8ED8-18C9A2E0D8FD}" presName="textBox5b" presStyleLbl="revTx" presStyleIdx="1" presStyleCnt="5">
        <dgm:presLayoutVars>
          <dgm:bulletEnabled val="1"/>
        </dgm:presLayoutVars>
      </dgm:prSet>
      <dgm:spPr/>
    </dgm:pt>
    <dgm:pt modelId="{80EF8B26-42EB-4756-99C5-10C9EBD456B4}" type="pres">
      <dgm:prSet presAssocID="{BB8DE799-51F7-4D2D-A7CC-7628BBB1A799}" presName="bullet5c" presStyleLbl="node1" presStyleIdx="2" presStyleCnt="5"/>
      <dgm:spPr/>
    </dgm:pt>
    <dgm:pt modelId="{D6EED544-969C-4820-8BCA-AD80FE2321DF}" type="pres">
      <dgm:prSet presAssocID="{BB8DE799-51F7-4D2D-A7CC-7628BBB1A799}" presName="textBox5c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C82E64E-B18E-4E53-8D37-454D578CB372}" type="pres">
      <dgm:prSet presAssocID="{7A3F20F5-BB80-4A7D-84C2-A068A64366EB}" presName="bullet5d" presStyleLbl="node1" presStyleIdx="3" presStyleCnt="5"/>
      <dgm:spPr/>
    </dgm:pt>
    <dgm:pt modelId="{E06C538F-4F9D-4E0B-9DE8-E7DD040C11CE}" type="pres">
      <dgm:prSet presAssocID="{7A3F20F5-BB80-4A7D-84C2-A068A64366EB}" presName="textBox5d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D21E6FC-CF53-4878-87D4-A64B87E88C24}" type="pres">
      <dgm:prSet presAssocID="{F502E243-A3B0-401C-A815-419B366F2AA3}" presName="bullet5e" presStyleLbl="node1" presStyleIdx="4" presStyleCnt="5"/>
      <dgm:spPr/>
    </dgm:pt>
    <dgm:pt modelId="{2C44544B-61D5-470E-A170-C2066C4E8132}" type="pres">
      <dgm:prSet presAssocID="{F502E243-A3B0-401C-A815-419B366F2AA3}" presName="textBox5e" presStyleLbl="revTx" presStyleIdx="4" presStyleCnt="5">
        <dgm:presLayoutVars>
          <dgm:bulletEnabled val="1"/>
        </dgm:presLayoutVars>
      </dgm:prSet>
      <dgm:spPr/>
    </dgm:pt>
  </dgm:ptLst>
  <dgm:cxnLst>
    <dgm:cxn modelId="{0D4E69C8-11CD-4695-97E8-C0814259ACF3}" type="presOf" srcId="{BB8DE799-51F7-4D2D-A7CC-7628BBB1A799}" destId="{D6EED544-969C-4820-8BCA-AD80FE2321DF}" srcOrd="0" destOrd="0" presId="urn:microsoft.com/office/officeart/2005/8/layout/arrow2"/>
    <dgm:cxn modelId="{555CCFC7-6024-484A-ACF4-BAEEB3E11578}" type="presOf" srcId="{92A49316-B79A-4972-A29F-7C93B50D55B5}" destId="{3A140AB6-0D93-4ABB-AD6A-BFB241DFA9F1}" srcOrd="0" destOrd="0" presId="urn:microsoft.com/office/officeart/2005/8/layout/arrow2"/>
    <dgm:cxn modelId="{6694F21F-E772-4380-8EE5-F18F2955EF9B}" srcId="{B8D25704-A9E2-44B2-A65D-352781632D30}" destId="{F502E243-A3B0-401C-A815-419B366F2AA3}" srcOrd="4" destOrd="0" parTransId="{1B3AFDED-FEBF-4EB7-A4B4-630ACC247018}" sibTransId="{3C6E61C1-90CA-4654-BABC-983EA34FFAC7}"/>
    <dgm:cxn modelId="{0B5A8268-A337-496C-857E-974182B8AD6D}" type="presOf" srcId="{7A3F20F5-BB80-4A7D-84C2-A068A64366EB}" destId="{E06C538F-4F9D-4E0B-9DE8-E7DD040C11CE}" srcOrd="0" destOrd="0" presId="urn:microsoft.com/office/officeart/2005/8/layout/arrow2"/>
    <dgm:cxn modelId="{F73E4CAA-7904-4233-9D9F-4D41A3F21836}" srcId="{B8D25704-A9E2-44B2-A65D-352781632D30}" destId="{57701D83-3DB6-4B27-8ED8-18C9A2E0D8FD}" srcOrd="1" destOrd="0" parTransId="{652D29BC-D153-4709-8AD4-C60936C682B9}" sibTransId="{A3D6F0FC-585D-4C51-AD35-E3BDF29957F4}"/>
    <dgm:cxn modelId="{2C8D95D5-147B-46C7-8F3C-2F6891E5D71E}" srcId="{B8D25704-A9E2-44B2-A65D-352781632D30}" destId="{92A49316-B79A-4972-A29F-7C93B50D55B5}" srcOrd="0" destOrd="0" parTransId="{71491BB9-9A01-48AF-920D-639F3A5D8E46}" sibTransId="{A7CC4A85-EFDC-4689-A85E-BFF5A5217099}"/>
    <dgm:cxn modelId="{395893A7-3BCE-4A8A-8A04-2E6844BB8871}" type="presOf" srcId="{57701D83-3DB6-4B27-8ED8-18C9A2E0D8FD}" destId="{B10F9C85-D9AD-4A31-BFE9-37C5D57109EC}" srcOrd="0" destOrd="0" presId="urn:microsoft.com/office/officeart/2005/8/layout/arrow2"/>
    <dgm:cxn modelId="{D798EFF8-1836-4397-8528-8E2AEB6F7AD9}" type="presOf" srcId="{F502E243-A3B0-401C-A815-419B366F2AA3}" destId="{2C44544B-61D5-470E-A170-C2066C4E8132}" srcOrd="0" destOrd="0" presId="urn:microsoft.com/office/officeart/2005/8/layout/arrow2"/>
    <dgm:cxn modelId="{A2B2BC73-0DE5-4A5D-9C05-5DBE0AE50459}" srcId="{B8D25704-A9E2-44B2-A65D-352781632D30}" destId="{7A3F20F5-BB80-4A7D-84C2-A068A64366EB}" srcOrd="3" destOrd="0" parTransId="{B2ECD61A-59E1-49C5-9745-62F6429B3AEA}" sibTransId="{B73A5D88-078E-41A8-9F3D-70498C21DCEA}"/>
    <dgm:cxn modelId="{95887FDF-6A22-41C2-874B-44B81565E1C8}" srcId="{B8D25704-A9E2-44B2-A65D-352781632D30}" destId="{BB8DE799-51F7-4D2D-A7CC-7628BBB1A799}" srcOrd="2" destOrd="0" parTransId="{7AE32A43-E8F3-451D-BAA8-CC5F284A30D8}" sibTransId="{F1EFD343-A231-4DE2-9127-CE08597A37F0}"/>
    <dgm:cxn modelId="{407D05C7-D1CE-4139-AAD0-0CB29A8904EA}" type="presOf" srcId="{B8D25704-A9E2-44B2-A65D-352781632D30}" destId="{3BE36DF7-9FF8-4B7C-ADF3-086FE7422407}" srcOrd="0" destOrd="0" presId="urn:microsoft.com/office/officeart/2005/8/layout/arrow2"/>
    <dgm:cxn modelId="{56D62401-C760-4DF6-92E7-1E51B0D9EE8E}" type="presParOf" srcId="{3BE36DF7-9FF8-4B7C-ADF3-086FE7422407}" destId="{F0B5C9F9-EBD4-46F7-883E-1E8FFDE511F0}" srcOrd="0" destOrd="0" presId="urn:microsoft.com/office/officeart/2005/8/layout/arrow2"/>
    <dgm:cxn modelId="{A29DC715-43D8-4B27-8991-E76E9A19360A}" type="presParOf" srcId="{3BE36DF7-9FF8-4B7C-ADF3-086FE7422407}" destId="{49F4EBA8-59AE-4834-9244-B6CB32BF92E8}" srcOrd="1" destOrd="0" presId="urn:microsoft.com/office/officeart/2005/8/layout/arrow2"/>
    <dgm:cxn modelId="{5DB15D4A-12BA-40DE-825F-259BC7B2CC14}" type="presParOf" srcId="{49F4EBA8-59AE-4834-9244-B6CB32BF92E8}" destId="{1A935094-A93F-4439-AE9D-65180147F723}" srcOrd="0" destOrd="0" presId="urn:microsoft.com/office/officeart/2005/8/layout/arrow2"/>
    <dgm:cxn modelId="{A4465549-6D63-4178-BC04-D23867C691AE}" type="presParOf" srcId="{49F4EBA8-59AE-4834-9244-B6CB32BF92E8}" destId="{3A140AB6-0D93-4ABB-AD6A-BFB241DFA9F1}" srcOrd="1" destOrd="0" presId="urn:microsoft.com/office/officeart/2005/8/layout/arrow2"/>
    <dgm:cxn modelId="{A7289FCF-2C60-45B5-AE0D-7600953B726E}" type="presParOf" srcId="{49F4EBA8-59AE-4834-9244-B6CB32BF92E8}" destId="{8051691D-D67A-4E53-B6BB-65C8D1AD4C1B}" srcOrd="2" destOrd="0" presId="urn:microsoft.com/office/officeart/2005/8/layout/arrow2"/>
    <dgm:cxn modelId="{2CCE60FE-9E54-470F-8129-E65CDD5B86BD}" type="presParOf" srcId="{49F4EBA8-59AE-4834-9244-B6CB32BF92E8}" destId="{B10F9C85-D9AD-4A31-BFE9-37C5D57109EC}" srcOrd="3" destOrd="0" presId="urn:microsoft.com/office/officeart/2005/8/layout/arrow2"/>
    <dgm:cxn modelId="{9902C69B-7F75-480C-984C-275B4F3118D4}" type="presParOf" srcId="{49F4EBA8-59AE-4834-9244-B6CB32BF92E8}" destId="{80EF8B26-42EB-4756-99C5-10C9EBD456B4}" srcOrd="4" destOrd="0" presId="urn:microsoft.com/office/officeart/2005/8/layout/arrow2"/>
    <dgm:cxn modelId="{EDDD979B-DD81-40AC-BD6E-66E95F896EB5}" type="presParOf" srcId="{49F4EBA8-59AE-4834-9244-B6CB32BF92E8}" destId="{D6EED544-969C-4820-8BCA-AD80FE2321DF}" srcOrd="5" destOrd="0" presId="urn:microsoft.com/office/officeart/2005/8/layout/arrow2"/>
    <dgm:cxn modelId="{C1DA3E27-DF9C-42A8-BBBC-A168ED73BBF5}" type="presParOf" srcId="{49F4EBA8-59AE-4834-9244-B6CB32BF92E8}" destId="{FC82E64E-B18E-4E53-8D37-454D578CB372}" srcOrd="6" destOrd="0" presId="urn:microsoft.com/office/officeart/2005/8/layout/arrow2"/>
    <dgm:cxn modelId="{006AF1B5-C0C7-4F13-95CD-3FDD9933583F}" type="presParOf" srcId="{49F4EBA8-59AE-4834-9244-B6CB32BF92E8}" destId="{E06C538F-4F9D-4E0B-9DE8-E7DD040C11CE}" srcOrd="7" destOrd="0" presId="urn:microsoft.com/office/officeart/2005/8/layout/arrow2"/>
    <dgm:cxn modelId="{99DA8677-56EC-4234-A4C1-0EBFD37B8F83}" type="presParOf" srcId="{49F4EBA8-59AE-4834-9244-B6CB32BF92E8}" destId="{8D21E6FC-CF53-4878-87D4-A64B87E88C24}" srcOrd="8" destOrd="0" presId="urn:microsoft.com/office/officeart/2005/8/layout/arrow2"/>
    <dgm:cxn modelId="{33885E33-A332-419D-AB88-4C1B87F31B14}" type="presParOf" srcId="{49F4EBA8-59AE-4834-9244-B6CB32BF92E8}" destId="{2C44544B-61D5-470E-A170-C2066C4E8132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2546819" cy="3565034"/>
        <a:chOff x="0" y="0"/>
        <a:chExt cx="2546819" cy="3565034"/>
      </a:xfrm>
    </dsp:grpSpPr>
    <dsp:sp modelId="{F1B540E8-813C-4039-B437-32BEDF0E80BC}">
      <dsp:nvSpPr>
        <dsp:cNvPr id="3" name="圆角矩形 2"/>
        <dsp:cNvSpPr/>
      </dsp:nvSpPr>
      <dsp:spPr bwMode="white">
        <a:xfrm>
          <a:off x="497" y="403094"/>
          <a:ext cx="1061382" cy="636829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49530" tIns="49530" rIns="49530" bIns="49530" anchor="ctr"/>
        <a:lstStyle>
          <a:lvl1pPr algn="ctr">
            <a:defRPr sz="1300"/>
          </a:lvl1pPr>
          <a:lvl2pPr marL="57150" indent="-57150" algn="ctr">
            <a:defRPr sz="1000"/>
          </a:lvl2pPr>
          <a:lvl3pPr marL="114300" indent="-57150" algn="ctr">
            <a:defRPr sz="1000"/>
          </a:lvl3pPr>
          <a:lvl4pPr marL="171450" indent="-57150" algn="ctr">
            <a:defRPr sz="1000"/>
          </a:lvl4pPr>
          <a:lvl5pPr marL="228600" indent="-57150" algn="ctr">
            <a:defRPr sz="1000"/>
          </a:lvl5pPr>
          <a:lvl6pPr marL="285750" indent="-57150" algn="ctr">
            <a:defRPr sz="1000"/>
          </a:lvl6pPr>
          <a:lvl7pPr marL="342900" indent="-57150" algn="ctr">
            <a:defRPr sz="1000"/>
          </a:lvl7pPr>
          <a:lvl8pPr marL="400050" indent="-57150" algn="ctr">
            <a:defRPr sz="1000"/>
          </a:lvl8pPr>
          <a:lvl9pPr marL="457200" indent="-57150" algn="ctr">
            <a:defRPr sz="1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b="1" dirty="0" smtClean="0"/>
            <a:t>鱼塘</a:t>
          </a:r>
          <a:endParaRPr lang="en-US" altLang="zh-CN" b="1" dirty="0" smtClean="0"/>
        </a:p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b="1" dirty="0" smtClean="0"/>
            <a:t>二手信息</a:t>
          </a:r>
          <a:endParaRPr lang="zh-CN" altLang="en-US" b="1" dirty="0"/>
        </a:p>
      </dsp:txBody>
      <dsp:txXfrm>
        <a:off x="497" y="403094"/>
        <a:ext cx="1061382" cy="636829"/>
      </dsp:txXfrm>
    </dsp:sp>
    <dsp:sp modelId="{1196D1C9-2B45-45D4-9DFA-355BC6E81CEB}">
      <dsp:nvSpPr>
        <dsp:cNvPr id="4" name="右箭头 3"/>
        <dsp:cNvSpPr/>
      </dsp:nvSpPr>
      <dsp:spPr bwMode="white">
        <a:xfrm>
          <a:off x="1161649" y="589897"/>
          <a:ext cx="225013" cy="263223"/>
        </a:xfrm>
        <a:prstGeom prst="rightArrow">
          <a:avLst>
            <a:gd name="adj1" fmla="val 60000"/>
            <a:gd name="adj2" fmla="val 50000"/>
          </a:avLst>
        </a:prstGeom>
      </dsp:spPr>
      <dsp:style>
        <a:lnRef idx="0">
          <a:schemeClr val="accent1">
            <a:tint val="60000"/>
          </a:schemeClr>
        </a:lnRef>
        <a:fillRef idx="1">
          <a:schemeClr val="accent1">
            <a:tint val="6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0" tIns="0" rIns="0" bIns="0" anchor="ctr"/>
        <a:lstStyle>
          <a:lvl1pPr algn="ctr">
            <a:defRPr sz="1000"/>
          </a:lvl1pPr>
          <a:lvl2pPr marL="57150" indent="-57150" algn="ctr">
            <a:defRPr sz="800"/>
          </a:lvl2pPr>
          <a:lvl3pPr marL="114300" indent="-57150" algn="ctr">
            <a:defRPr sz="800"/>
          </a:lvl3pPr>
          <a:lvl4pPr marL="171450" indent="-57150" algn="ctr">
            <a:defRPr sz="800"/>
          </a:lvl4pPr>
          <a:lvl5pPr marL="228600" indent="-57150" algn="ctr">
            <a:defRPr sz="800"/>
          </a:lvl5pPr>
          <a:lvl6pPr marL="285750" indent="-57150" algn="ctr">
            <a:defRPr sz="800"/>
          </a:lvl6pPr>
          <a:lvl7pPr marL="342900" indent="-57150" algn="ctr">
            <a:defRPr sz="800"/>
          </a:lvl7pPr>
          <a:lvl8pPr marL="400050" indent="-57150" algn="ctr">
            <a:defRPr sz="800"/>
          </a:lvl8pPr>
          <a:lvl9pPr marL="457200" indent="-57150" algn="ctr">
            <a:defRPr sz="8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 b="1"/>
        </a:p>
      </dsp:txBody>
      <dsp:txXfrm>
        <a:off x="1161649" y="589897"/>
        <a:ext cx="225013" cy="263223"/>
      </dsp:txXfrm>
    </dsp:sp>
    <dsp:sp modelId="{DCA2F1BE-C6A2-4519-95DF-4DBFA93FD4FE}">
      <dsp:nvSpPr>
        <dsp:cNvPr id="5" name="圆角矩形 4"/>
        <dsp:cNvSpPr/>
      </dsp:nvSpPr>
      <dsp:spPr bwMode="white">
        <a:xfrm>
          <a:off x="1486432" y="403094"/>
          <a:ext cx="1061382" cy="636829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49530" tIns="49530" rIns="49530" bIns="49530" anchor="ctr"/>
        <a:lstStyle>
          <a:lvl1pPr algn="ctr">
            <a:defRPr sz="1300"/>
          </a:lvl1pPr>
          <a:lvl2pPr marL="57150" indent="-57150" algn="ctr">
            <a:defRPr sz="1000"/>
          </a:lvl2pPr>
          <a:lvl3pPr marL="114300" indent="-57150" algn="ctr">
            <a:defRPr sz="1000"/>
          </a:lvl3pPr>
          <a:lvl4pPr marL="171450" indent="-57150" algn="ctr">
            <a:defRPr sz="1000"/>
          </a:lvl4pPr>
          <a:lvl5pPr marL="228600" indent="-57150" algn="ctr">
            <a:defRPr sz="1000"/>
          </a:lvl5pPr>
          <a:lvl6pPr marL="285750" indent="-57150" algn="ctr">
            <a:defRPr sz="1000"/>
          </a:lvl6pPr>
          <a:lvl7pPr marL="342900" indent="-57150" algn="ctr">
            <a:defRPr sz="1000"/>
          </a:lvl7pPr>
          <a:lvl8pPr marL="400050" indent="-57150" algn="ctr">
            <a:defRPr sz="1000"/>
          </a:lvl8pPr>
          <a:lvl9pPr marL="457200" indent="-57150" algn="ctr">
            <a:defRPr sz="1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b="1" dirty="0" smtClean="0"/>
            <a:t>小红书</a:t>
          </a:r>
          <a:endParaRPr lang="en-US" altLang="zh-CN" b="1" dirty="0" smtClean="0"/>
        </a:p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b="1" dirty="0" smtClean="0"/>
            <a:t>切片笔记</a:t>
          </a:r>
          <a:endParaRPr lang="zh-CN" altLang="en-US" b="1" dirty="0"/>
        </a:p>
      </dsp:txBody>
      <dsp:txXfrm>
        <a:off x="1486432" y="403094"/>
        <a:ext cx="1061382" cy="636829"/>
      </dsp:txXfrm>
    </dsp:sp>
    <dsp:sp modelId="{7136D042-339F-4DDE-92D4-32AEA0166254}">
      <dsp:nvSpPr>
        <dsp:cNvPr id="6" name="右箭头 5"/>
        <dsp:cNvSpPr/>
      </dsp:nvSpPr>
      <dsp:spPr bwMode="white">
        <a:xfrm rot="5404835">
          <a:off x="1903969" y="1120401"/>
          <a:ext cx="224815" cy="263223"/>
        </a:xfrm>
        <a:prstGeom prst="rightArrow">
          <a:avLst>
            <a:gd name="adj1" fmla="val 60000"/>
            <a:gd name="adj2" fmla="val 50000"/>
          </a:avLst>
        </a:prstGeom>
      </dsp:spPr>
      <dsp:style>
        <a:lnRef idx="0">
          <a:schemeClr val="accent1">
            <a:tint val="60000"/>
          </a:schemeClr>
        </a:lnRef>
        <a:fillRef idx="1">
          <a:schemeClr val="accent1">
            <a:tint val="6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rot="-5400000" lIns="0" tIns="0" rIns="0" bIns="0" anchor="ctr"/>
        <a:lstStyle>
          <a:lvl1pPr algn="ctr">
            <a:defRPr sz="1000"/>
          </a:lvl1pPr>
          <a:lvl2pPr marL="57150" indent="-57150" algn="ctr">
            <a:defRPr sz="800"/>
          </a:lvl2pPr>
          <a:lvl3pPr marL="114300" indent="-57150" algn="ctr">
            <a:defRPr sz="800"/>
          </a:lvl3pPr>
          <a:lvl4pPr marL="171450" indent="-57150" algn="ctr">
            <a:defRPr sz="800"/>
          </a:lvl4pPr>
          <a:lvl5pPr marL="228600" indent="-57150" algn="ctr">
            <a:defRPr sz="800"/>
          </a:lvl5pPr>
          <a:lvl6pPr marL="285750" indent="-57150" algn="ctr">
            <a:defRPr sz="800"/>
          </a:lvl6pPr>
          <a:lvl7pPr marL="342900" indent="-57150" algn="ctr">
            <a:defRPr sz="800"/>
          </a:lvl7pPr>
          <a:lvl8pPr marL="400050" indent="-57150" algn="ctr">
            <a:defRPr sz="800"/>
          </a:lvl8pPr>
          <a:lvl9pPr marL="457200" indent="-57150" algn="ctr">
            <a:defRPr sz="8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 b="1"/>
        </a:p>
      </dsp:txBody>
      <dsp:txXfrm rot="5404835">
        <a:off x="1903969" y="1120401"/>
        <a:ext cx="224815" cy="263223"/>
      </dsp:txXfrm>
    </dsp:sp>
    <dsp:sp modelId="{15C6E06B-43EB-4DE0-A1EB-F25F9E896292}">
      <dsp:nvSpPr>
        <dsp:cNvPr id="7" name="圆角矩形 6"/>
        <dsp:cNvSpPr/>
      </dsp:nvSpPr>
      <dsp:spPr bwMode="white">
        <a:xfrm>
          <a:off x="1484940" y="1464102"/>
          <a:ext cx="1061382" cy="636829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49530" tIns="49530" rIns="49530" bIns="49530" anchor="ctr"/>
        <a:lstStyle>
          <a:lvl1pPr algn="ctr">
            <a:defRPr sz="1300"/>
          </a:lvl1pPr>
          <a:lvl2pPr marL="57150" indent="-57150" algn="ctr">
            <a:defRPr sz="1000"/>
          </a:lvl2pPr>
          <a:lvl3pPr marL="114300" indent="-57150" algn="ctr">
            <a:defRPr sz="1000"/>
          </a:lvl3pPr>
          <a:lvl4pPr marL="171450" indent="-57150" algn="ctr">
            <a:defRPr sz="1000"/>
          </a:lvl4pPr>
          <a:lvl5pPr marL="228600" indent="-57150" algn="ctr">
            <a:defRPr sz="1000"/>
          </a:lvl5pPr>
          <a:lvl6pPr marL="285750" indent="-57150" algn="ctr">
            <a:defRPr sz="1000"/>
          </a:lvl6pPr>
          <a:lvl7pPr marL="342900" indent="-57150" algn="ctr">
            <a:defRPr sz="1000"/>
          </a:lvl7pPr>
          <a:lvl8pPr marL="400050" indent="-57150" algn="ctr">
            <a:defRPr sz="1000"/>
          </a:lvl8pPr>
          <a:lvl9pPr marL="457200" indent="-57150" algn="ctr">
            <a:defRPr sz="1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b="1" dirty="0" smtClean="0"/>
            <a:t>B</a:t>
          </a:r>
          <a:r>
            <a:rPr lang="zh-CN" altLang="en-US" b="1" dirty="0" smtClean="0"/>
            <a:t>站</a:t>
          </a:r>
          <a:endParaRPr lang="en-US" altLang="zh-CN" b="1" dirty="0" smtClean="0"/>
        </a:p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b="1" dirty="0" smtClean="0"/>
            <a:t>真题讲题</a:t>
          </a:r>
          <a:endParaRPr lang="zh-CN" altLang="en-US" b="1" dirty="0"/>
        </a:p>
      </dsp:txBody>
      <dsp:txXfrm>
        <a:off x="1484940" y="1464102"/>
        <a:ext cx="1061382" cy="636829"/>
      </dsp:txXfrm>
    </dsp:sp>
    <dsp:sp modelId="{120097AA-D339-47AC-BAFB-BD4E259EA661}">
      <dsp:nvSpPr>
        <dsp:cNvPr id="8" name="右箭头 7"/>
        <dsp:cNvSpPr/>
      </dsp:nvSpPr>
      <dsp:spPr bwMode="white">
        <a:xfrm rot="10800000">
          <a:off x="1160157" y="1650906"/>
          <a:ext cx="225013" cy="263223"/>
        </a:xfrm>
        <a:prstGeom prst="rightArrow">
          <a:avLst>
            <a:gd name="adj1" fmla="val 60000"/>
            <a:gd name="adj2" fmla="val 50000"/>
          </a:avLst>
        </a:prstGeom>
      </dsp:spPr>
      <dsp:style>
        <a:lnRef idx="0">
          <a:schemeClr val="accent1">
            <a:tint val="60000"/>
          </a:schemeClr>
        </a:lnRef>
        <a:fillRef idx="1">
          <a:schemeClr val="accent1">
            <a:tint val="6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rot="10800000" lIns="0" tIns="0" rIns="0" bIns="0" anchor="ctr"/>
        <a:lstStyle>
          <a:lvl1pPr algn="ctr">
            <a:defRPr sz="1000"/>
          </a:lvl1pPr>
          <a:lvl2pPr marL="57150" indent="-57150" algn="ctr">
            <a:defRPr sz="800"/>
          </a:lvl2pPr>
          <a:lvl3pPr marL="114300" indent="-57150" algn="ctr">
            <a:defRPr sz="800"/>
          </a:lvl3pPr>
          <a:lvl4pPr marL="171450" indent="-57150" algn="ctr">
            <a:defRPr sz="800"/>
          </a:lvl4pPr>
          <a:lvl5pPr marL="228600" indent="-57150" algn="ctr">
            <a:defRPr sz="800"/>
          </a:lvl5pPr>
          <a:lvl6pPr marL="285750" indent="-57150" algn="ctr">
            <a:defRPr sz="800"/>
          </a:lvl6pPr>
          <a:lvl7pPr marL="342900" indent="-57150" algn="ctr">
            <a:defRPr sz="800"/>
          </a:lvl7pPr>
          <a:lvl8pPr marL="400050" indent="-57150" algn="ctr">
            <a:defRPr sz="800"/>
          </a:lvl8pPr>
          <a:lvl9pPr marL="457200" indent="-57150" algn="ctr">
            <a:defRPr sz="8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 b="1"/>
        </a:p>
      </dsp:txBody>
      <dsp:txXfrm rot="10800000">
        <a:off x="1160157" y="1650906"/>
        <a:ext cx="225013" cy="263223"/>
      </dsp:txXfrm>
    </dsp:sp>
    <dsp:sp modelId="{D3E46B91-98A2-48B3-B98E-B4AFBCC49C3B}">
      <dsp:nvSpPr>
        <dsp:cNvPr id="9" name="圆角矩形 8"/>
        <dsp:cNvSpPr/>
      </dsp:nvSpPr>
      <dsp:spPr bwMode="white">
        <a:xfrm>
          <a:off x="-995" y="1464102"/>
          <a:ext cx="1061382" cy="636829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49530" tIns="49530" rIns="49530" bIns="49530" anchor="ctr"/>
        <a:lstStyle>
          <a:lvl1pPr algn="ctr">
            <a:defRPr sz="1300"/>
          </a:lvl1pPr>
          <a:lvl2pPr marL="57150" indent="-57150" algn="ctr">
            <a:defRPr sz="1000"/>
          </a:lvl2pPr>
          <a:lvl3pPr marL="114300" indent="-57150" algn="ctr">
            <a:defRPr sz="1000"/>
          </a:lvl3pPr>
          <a:lvl4pPr marL="171450" indent="-57150" algn="ctr">
            <a:defRPr sz="1000"/>
          </a:lvl4pPr>
          <a:lvl5pPr marL="228600" indent="-57150" algn="ctr">
            <a:defRPr sz="1000"/>
          </a:lvl5pPr>
          <a:lvl6pPr marL="285750" indent="-57150" algn="ctr">
            <a:defRPr sz="1000"/>
          </a:lvl6pPr>
          <a:lvl7pPr marL="342900" indent="-57150" algn="ctr">
            <a:defRPr sz="1000"/>
          </a:lvl7pPr>
          <a:lvl8pPr marL="400050" indent="-57150" algn="ctr">
            <a:defRPr sz="1000"/>
          </a:lvl8pPr>
          <a:lvl9pPr marL="457200" indent="-57150" algn="ctr">
            <a:defRPr sz="1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b="1" dirty="0" smtClean="0"/>
            <a:t>全域</a:t>
          </a:r>
          <a:endParaRPr lang="en-US" altLang="zh-CN" b="1" dirty="0" smtClean="0"/>
        </a:p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b="1" dirty="0" smtClean="0"/>
            <a:t>内购</a:t>
          </a:r>
          <a:endParaRPr lang="zh-CN" altLang="en-US" b="1" dirty="0"/>
        </a:p>
      </dsp:txBody>
      <dsp:txXfrm>
        <a:off x="-995" y="1464102"/>
        <a:ext cx="1061382" cy="636829"/>
      </dsp:txXfrm>
    </dsp:sp>
    <dsp:sp modelId="{9B9B5F10-8671-4BBA-91C8-5BBAF8085382}">
      <dsp:nvSpPr>
        <dsp:cNvPr id="10" name="右箭头 9"/>
        <dsp:cNvSpPr/>
      </dsp:nvSpPr>
      <dsp:spPr bwMode="white">
        <a:xfrm rot="5395164">
          <a:off x="418034" y="2181410"/>
          <a:ext cx="224815" cy="263223"/>
        </a:xfrm>
        <a:prstGeom prst="rightArrow">
          <a:avLst>
            <a:gd name="adj1" fmla="val 60000"/>
            <a:gd name="adj2" fmla="val 50000"/>
          </a:avLst>
        </a:prstGeom>
      </dsp:spPr>
      <dsp:style>
        <a:lnRef idx="0">
          <a:schemeClr val="accent1">
            <a:tint val="60000"/>
          </a:schemeClr>
        </a:lnRef>
        <a:fillRef idx="1">
          <a:schemeClr val="accent1">
            <a:tint val="6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rot="-5400000" lIns="0" tIns="0" rIns="0" bIns="0" anchor="ctr"/>
        <a:lstStyle>
          <a:lvl1pPr algn="ctr">
            <a:defRPr sz="1000"/>
          </a:lvl1pPr>
          <a:lvl2pPr marL="57150" indent="-57150" algn="ctr">
            <a:defRPr sz="800"/>
          </a:lvl2pPr>
          <a:lvl3pPr marL="114300" indent="-57150" algn="ctr">
            <a:defRPr sz="800"/>
          </a:lvl3pPr>
          <a:lvl4pPr marL="171450" indent="-57150" algn="ctr">
            <a:defRPr sz="800"/>
          </a:lvl4pPr>
          <a:lvl5pPr marL="228600" indent="-57150" algn="ctr">
            <a:defRPr sz="800"/>
          </a:lvl5pPr>
          <a:lvl6pPr marL="285750" indent="-57150" algn="ctr">
            <a:defRPr sz="800"/>
          </a:lvl6pPr>
          <a:lvl7pPr marL="342900" indent="-57150" algn="ctr">
            <a:defRPr sz="800"/>
          </a:lvl7pPr>
          <a:lvl8pPr marL="400050" indent="-57150" algn="ctr">
            <a:defRPr sz="800"/>
          </a:lvl8pPr>
          <a:lvl9pPr marL="457200" indent="-57150" algn="ctr">
            <a:defRPr sz="8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 b="1"/>
        </a:p>
      </dsp:txBody>
      <dsp:txXfrm rot="5395164">
        <a:off x="418034" y="2181410"/>
        <a:ext cx="224815" cy="263223"/>
      </dsp:txXfrm>
    </dsp:sp>
    <dsp:sp modelId="{06284436-12E1-4BA3-9AC6-6328033BDBA4}">
      <dsp:nvSpPr>
        <dsp:cNvPr id="11" name="圆角矩形 10"/>
        <dsp:cNvSpPr/>
      </dsp:nvSpPr>
      <dsp:spPr bwMode="white">
        <a:xfrm>
          <a:off x="497" y="2525111"/>
          <a:ext cx="1061382" cy="636829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49530" tIns="49530" rIns="49530" bIns="49530" anchor="ctr"/>
        <a:lstStyle>
          <a:lvl1pPr algn="ctr">
            <a:defRPr sz="1300"/>
          </a:lvl1pPr>
          <a:lvl2pPr marL="57150" indent="-57150" algn="ctr">
            <a:defRPr sz="1000"/>
          </a:lvl2pPr>
          <a:lvl3pPr marL="114300" indent="-57150" algn="ctr">
            <a:defRPr sz="1000"/>
          </a:lvl3pPr>
          <a:lvl4pPr marL="171450" indent="-57150" algn="ctr">
            <a:defRPr sz="1000"/>
          </a:lvl4pPr>
          <a:lvl5pPr marL="228600" indent="-57150" algn="ctr">
            <a:defRPr sz="1000"/>
          </a:lvl5pPr>
          <a:lvl6pPr marL="285750" indent="-57150" algn="ctr">
            <a:defRPr sz="1000"/>
          </a:lvl6pPr>
          <a:lvl7pPr marL="342900" indent="-57150" algn="ctr">
            <a:defRPr sz="1000"/>
          </a:lvl7pPr>
          <a:lvl8pPr marL="400050" indent="-57150" algn="ctr">
            <a:defRPr sz="1000"/>
          </a:lvl8pPr>
          <a:lvl9pPr marL="457200" indent="-57150" algn="ctr">
            <a:defRPr sz="1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b="1" dirty="0" smtClean="0"/>
            <a:t>平台</a:t>
          </a:r>
          <a:endParaRPr lang="en-US" altLang="zh-CN" b="1" dirty="0" smtClean="0"/>
        </a:p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b="1" dirty="0" smtClean="0"/>
            <a:t>电商</a:t>
          </a:r>
          <a:endParaRPr lang="zh-CN" altLang="en-US" b="1" dirty="0"/>
        </a:p>
      </dsp:txBody>
      <dsp:txXfrm>
        <a:off x="497" y="2525111"/>
        <a:ext cx="1061382" cy="63682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6997150" cy="4373219"/>
        <a:chOff x="0" y="0"/>
        <a:chExt cx="6997150" cy="4373219"/>
      </a:xfrm>
    </dsp:grpSpPr>
    <dsp:sp modelId="{F0B5C9F9-EBD4-46F7-883E-1E8FFDE511F0}">
      <dsp:nvSpPr>
        <dsp:cNvPr id="3" name="形状 2"/>
        <dsp:cNvSpPr/>
      </dsp:nvSpPr>
      <dsp:spPr bwMode="white">
        <a:xfrm>
          <a:off x="2713382" y="0"/>
          <a:ext cx="6997150" cy="4373219"/>
        </a:xfrm>
        <a:prstGeom prst="swooshArrow">
          <a:avLst>
            <a:gd name="adj1" fmla="val 25000"/>
            <a:gd name="adj2" fmla="val 25000"/>
          </a:avLst>
        </a:prstGeom>
        <a:solidFill>
          <a:srgbClr val="C00000"/>
        </a:solidFill>
      </dsp:spPr>
      <dsp:style>
        <a:lnRef idx="0">
          <a:schemeClr val="accent1"/>
        </a:lnRef>
        <a:fillRef idx="1">
          <a:schemeClr val="accent1">
            <a:tint val="40000"/>
          </a:schemeClr>
        </a:fillRef>
        <a:effectRef idx="0">
          <a:scrgbClr r="0" g="0" b="0"/>
        </a:effectRef>
        <a:fontRef idx="minor"/>
      </dsp:style>
      <dsp:txXfrm>
        <a:off x="2713382" y="0"/>
        <a:ext cx="6997150" cy="4373219"/>
      </dsp:txXfrm>
    </dsp:sp>
    <dsp:sp modelId="{1A935094-A93F-4439-AE9D-65180147F723}">
      <dsp:nvSpPr>
        <dsp:cNvPr id="4" name="椭圆 3"/>
        <dsp:cNvSpPr/>
      </dsp:nvSpPr>
      <dsp:spPr bwMode="white">
        <a:xfrm>
          <a:off x="3402601" y="3251926"/>
          <a:ext cx="160934" cy="160934"/>
        </a:xfrm>
        <a:prstGeom prst="ellipse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Xfrm>
        <a:off x="3402601" y="3251926"/>
        <a:ext cx="160934" cy="160934"/>
      </dsp:txXfrm>
    </dsp:sp>
    <dsp:sp modelId="{3A140AB6-0D93-4ABB-AD6A-BFB241DFA9F1}">
      <dsp:nvSpPr>
        <dsp:cNvPr id="5" name="矩形 4"/>
        <dsp:cNvSpPr/>
      </dsp:nvSpPr>
      <dsp:spPr bwMode="white">
        <a:xfrm>
          <a:off x="3743225" y="3087021"/>
          <a:ext cx="916627" cy="1040826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85275" tIns="0" rIns="0" bIns="0" anchor="t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b="1" i="0" baseline="0" dirty="0" smtClean="0">
              <a:solidFill>
                <a:schemeClr val="tx1"/>
              </a:solidFill>
              <a:latin typeface="+mj-ea"/>
              <a:ea typeface="+mj-ea"/>
            </a:rPr>
            <a:t>分析产品</a:t>
          </a:r>
          <a:endParaRPr lang="zh-CN" altLang="en-US" sz="2000" b="1" dirty="0">
            <a:solidFill>
              <a:schemeClr val="tx1"/>
            </a:solidFill>
            <a:latin typeface="+mj-ea"/>
            <a:ea typeface="+mj-ea"/>
          </a:endParaRPr>
        </a:p>
      </dsp:txBody>
      <dsp:txXfrm>
        <a:off x="3743225" y="3087021"/>
        <a:ext cx="916627" cy="1040826"/>
      </dsp:txXfrm>
    </dsp:sp>
    <dsp:sp modelId="{8051691D-D67A-4E53-B6BB-65C8D1AD4C1B}">
      <dsp:nvSpPr>
        <dsp:cNvPr id="6" name="椭圆 5"/>
        <dsp:cNvSpPr/>
      </dsp:nvSpPr>
      <dsp:spPr bwMode="white">
        <a:xfrm>
          <a:off x="4273746" y="2414892"/>
          <a:ext cx="251897" cy="251897"/>
        </a:xfrm>
        <a:prstGeom prst="ellipse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Xfrm>
        <a:off x="4273746" y="2414892"/>
        <a:ext cx="251897" cy="251897"/>
      </dsp:txXfrm>
    </dsp:sp>
    <dsp:sp modelId="{B10F9C85-D9AD-4A31-BFE9-37C5D57109EC}">
      <dsp:nvSpPr>
        <dsp:cNvPr id="7" name="矩形 6"/>
        <dsp:cNvSpPr/>
      </dsp:nvSpPr>
      <dsp:spPr bwMode="white">
        <a:xfrm>
          <a:off x="4399695" y="2540840"/>
          <a:ext cx="1161527" cy="1832379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133475" tIns="0" rIns="0" bIns="0" anchor="t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b="1" i="0" baseline="0" dirty="0" smtClean="0">
              <a:solidFill>
                <a:schemeClr val="tx1"/>
              </a:solidFill>
              <a:latin typeface="+mj-ea"/>
              <a:ea typeface="+mj-ea"/>
            </a:rPr>
            <a:t>分析客群</a:t>
          </a:r>
          <a:endParaRPr lang="zh-CN" altLang="en-US" sz="2000" b="1" dirty="0">
            <a:solidFill>
              <a:schemeClr val="tx1"/>
            </a:solidFill>
            <a:latin typeface="+mj-ea"/>
            <a:ea typeface="+mj-ea"/>
          </a:endParaRPr>
        </a:p>
      </dsp:txBody>
      <dsp:txXfrm>
        <a:off x="4399695" y="2540840"/>
        <a:ext cx="1161527" cy="1832379"/>
      </dsp:txXfrm>
    </dsp:sp>
    <dsp:sp modelId="{80EF8B26-42EB-4756-99C5-10C9EBD456B4}">
      <dsp:nvSpPr>
        <dsp:cNvPr id="8" name="椭圆 7"/>
        <dsp:cNvSpPr/>
      </dsp:nvSpPr>
      <dsp:spPr bwMode="white">
        <a:xfrm>
          <a:off x="5393290" y="1747538"/>
          <a:ext cx="335863" cy="335863"/>
        </a:xfrm>
        <a:prstGeom prst="ellipse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Xfrm>
        <a:off x="5393290" y="1747538"/>
        <a:ext cx="335863" cy="335863"/>
      </dsp:txXfrm>
    </dsp:sp>
    <dsp:sp modelId="{D6EED544-969C-4820-8BCA-AD80FE2321DF}">
      <dsp:nvSpPr>
        <dsp:cNvPr id="9" name="矩形 8"/>
        <dsp:cNvSpPr/>
      </dsp:nvSpPr>
      <dsp:spPr bwMode="white">
        <a:xfrm>
          <a:off x="5561222" y="1915470"/>
          <a:ext cx="1350450" cy="2457749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177966" tIns="0" rIns="0" bIns="0" anchor="t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b="1" i="0" baseline="0" dirty="0" smtClean="0">
              <a:solidFill>
                <a:schemeClr val="tx1"/>
              </a:solidFill>
              <a:latin typeface="+mj-ea"/>
              <a:ea typeface="+mj-ea"/>
            </a:rPr>
            <a:t>分析竞品</a:t>
          </a:r>
          <a:br>
            <a:rPr lang="en-US" altLang="zh-CN" sz="2000" b="1" i="0" baseline="0" dirty="0" smtClean="0">
              <a:solidFill>
                <a:schemeClr val="tx1"/>
              </a:solidFill>
              <a:latin typeface="+mj-ea"/>
              <a:ea typeface="+mj-ea"/>
            </a:rPr>
          </a:br>
          <a:endParaRPr lang="zh-CN" altLang="en-US" sz="2000" b="1" dirty="0">
            <a:solidFill>
              <a:schemeClr val="tx1"/>
            </a:solidFill>
            <a:latin typeface="+mj-ea"/>
            <a:ea typeface="+mj-ea"/>
          </a:endParaRPr>
        </a:p>
      </dsp:txBody>
      <dsp:txXfrm>
        <a:off x="5561222" y="1915470"/>
        <a:ext cx="1350450" cy="2457749"/>
      </dsp:txXfrm>
    </dsp:sp>
    <dsp:sp modelId="{FC82E64E-B18E-4E53-8D37-454D578CB372}">
      <dsp:nvSpPr>
        <dsp:cNvPr id="10" name="椭圆 9"/>
        <dsp:cNvSpPr/>
      </dsp:nvSpPr>
      <dsp:spPr bwMode="white">
        <a:xfrm>
          <a:off x="6694760" y="1226251"/>
          <a:ext cx="433823" cy="433823"/>
        </a:xfrm>
        <a:prstGeom prst="ellipse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Xfrm>
        <a:off x="6694760" y="1226251"/>
        <a:ext cx="433823" cy="433823"/>
      </dsp:txXfrm>
    </dsp:sp>
    <dsp:sp modelId="{E06C538F-4F9D-4E0B-9DE8-E7DD040C11CE}">
      <dsp:nvSpPr>
        <dsp:cNvPr id="11" name="矩形 10"/>
        <dsp:cNvSpPr/>
      </dsp:nvSpPr>
      <dsp:spPr bwMode="white">
        <a:xfrm>
          <a:off x="6911672" y="1443162"/>
          <a:ext cx="1399430" cy="2930057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229873" tIns="0" rIns="0" bIns="0" anchor="t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sz="2000" b="1" i="0" baseline="0" dirty="0" smtClean="0">
              <a:solidFill>
                <a:schemeClr val="tx1"/>
              </a:solidFill>
              <a:latin typeface="+mj-ea"/>
              <a:ea typeface="+mj-ea"/>
            </a:rPr>
            <a:t>根据客群分析找渠道</a:t>
          </a:r>
          <a:br>
            <a:rPr lang="en-US" altLang="zh-CN" sz="2000" b="1" i="0" baseline="0" dirty="0" smtClean="0">
              <a:solidFill>
                <a:schemeClr val="tx1"/>
              </a:solidFill>
              <a:latin typeface="+mj-ea"/>
              <a:ea typeface="+mj-ea"/>
            </a:rPr>
          </a:br>
          <a:endParaRPr lang="zh-CN" sz="2000" b="1" dirty="0">
            <a:solidFill>
              <a:schemeClr val="tx1"/>
            </a:solidFill>
            <a:latin typeface="+mj-ea"/>
            <a:ea typeface="+mj-ea"/>
          </a:endParaRPr>
        </a:p>
      </dsp:txBody>
      <dsp:txXfrm>
        <a:off x="6911672" y="1443162"/>
        <a:ext cx="1399430" cy="2930057"/>
      </dsp:txXfrm>
    </dsp:sp>
    <dsp:sp modelId="{8D21E6FC-CF53-4878-87D4-A64B87E88C24}">
      <dsp:nvSpPr>
        <dsp:cNvPr id="12" name="椭圆 11"/>
        <dsp:cNvSpPr/>
      </dsp:nvSpPr>
      <dsp:spPr bwMode="white">
        <a:xfrm>
          <a:off x="8034715" y="878142"/>
          <a:ext cx="552775" cy="552775"/>
        </a:xfrm>
        <a:prstGeom prst="ellipse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Xfrm>
        <a:off x="8034715" y="878142"/>
        <a:ext cx="552775" cy="552775"/>
      </dsp:txXfrm>
    </dsp:sp>
    <dsp:sp modelId="{2C44544B-61D5-470E-A170-C2066C4E8132}">
      <dsp:nvSpPr>
        <dsp:cNvPr id="13" name="矩形 12"/>
        <dsp:cNvSpPr/>
      </dsp:nvSpPr>
      <dsp:spPr bwMode="white">
        <a:xfrm>
          <a:off x="8311102" y="1154530"/>
          <a:ext cx="1399430" cy="3218689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292903" tIns="0" rIns="0" bIns="0" anchor="t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b="1" i="0" baseline="0" dirty="0" smtClean="0">
              <a:solidFill>
                <a:schemeClr val="tx1"/>
              </a:solidFill>
              <a:latin typeface="+mj-ea"/>
              <a:ea typeface="+mj-ea"/>
            </a:rPr>
            <a:t>根据渠道找方法</a:t>
          </a:r>
          <a:endParaRPr lang="zh-CN" altLang="en-US" sz="2000" b="1" dirty="0">
            <a:solidFill>
              <a:schemeClr val="tx1"/>
            </a:solidFill>
            <a:latin typeface="+mj-ea"/>
            <a:ea typeface="+mj-ea"/>
          </a:endParaRPr>
        </a:p>
      </dsp:txBody>
      <dsp:txXfrm>
        <a:off x="8311102" y="1154530"/>
        <a:ext cx="1399430" cy="32186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bkpt" val="endCnv"/>
          <dgm:param type="contDir" val="revDir"/>
          <dgm:param type="grDir" val="tL"/>
          <dgm:param type="flowDir" val="row"/>
        </dgm:alg>
      </dgm:if>
      <dgm:else name="Name2">
        <dgm:alg type="snake">
          <dgm:param type="bkpt" val="endCnv"/>
          <dgm:param type="contDir" val="revDir"/>
          <dgm:param type="grDir" val="tR"/>
          <dgm:param type="flowDir" val="row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parTxLTRAlign" val="r"/>
                    <dgm:param type="parTxRTLAlign" val="r"/>
                    <dgm:param type="txAnchorVert" val="t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15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19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28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32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45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49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58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62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71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75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88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92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101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105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114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118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127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131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144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148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157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161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170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174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183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187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196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200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617AC3-650A-49F1-93BD-79B537C32FC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F1994F-6BB0-45E4-A6F3-586346582177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BBE6FB-4983-42F5-B216-1A2ADEE7DF7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735503-9D21-443F-BC18-5459550EB72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夜晚的星空&#10;&#10;中度可信度描述已自动生成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466466" y="2843970"/>
            <a:ext cx="9758519" cy="707886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100000"/>
              </a:lnSpc>
              <a:defRPr lang="zh-CN" altLang="en-US" sz="4000" b="1" dirty="0"/>
            </a:lvl1pPr>
          </a:lstStyle>
          <a:p>
            <a:pPr lvl="0" defTabSz="914400"/>
            <a:r>
              <a:rPr lang="en-US" altLang="zh-CN" dirty="0"/>
              <a:t>OfficePLUS </a:t>
            </a:r>
            <a:r>
              <a:rPr lang="zh-CN" altLang="en-US" dirty="0"/>
              <a:t>标准主题模板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466466" y="3632818"/>
            <a:ext cx="9758519" cy="362343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lang="zh-CN" altLang="en-US" sz="1600"/>
            </a:lvl1pPr>
          </a:lstStyle>
          <a:p>
            <a:r>
              <a:rPr lang="zh-CN" altLang="en-US" dirty="0"/>
              <a:t>单击此处添加文本</a:t>
            </a:r>
            <a:endParaRPr lang="en-GB" dirty="0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3" hasCustomPrompt="1"/>
          </p:nvPr>
        </p:nvSpPr>
        <p:spPr>
          <a:xfrm>
            <a:off x="1466466" y="5524863"/>
            <a:ext cx="4468970" cy="294824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lvl1pPr marL="0" indent="0">
              <a:lnSpc>
                <a:spcPct val="120000"/>
              </a:lnSpc>
              <a:buNone/>
              <a:defRPr lang="en-US" altLang="zh-CN" sz="1200" b="0" smtClean="0"/>
            </a:lvl1pPr>
            <a:lvl2pPr>
              <a:defRPr lang="en-US" altLang="zh-CN" sz="1600" smtClean="0"/>
            </a:lvl2pPr>
            <a:lvl3pPr>
              <a:defRPr lang="en-US" altLang="zh-CN" sz="1400" smtClean="0"/>
            </a:lvl3pPr>
            <a:lvl4pPr>
              <a:defRPr lang="en-US" altLang="zh-CN" sz="1200" smtClean="0"/>
            </a:lvl4pPr>
            <a:lvl5pPr>
              <a:defRPr lang="zh-CN" altLang="en-US" sz="1200"/>
            </a:lvl5pPr>
          </a:lstStyle>
          <a:p>
            <a:r>
              <a:rPr lang="zh-CN" altLang="en-US" dirty="0"/>
              <a:t>汇报人 </a:t>
            </a:r>
            <a:r>
              <a:rPr lang="en-US" altLang="zh-CN" dirty="0"/>
              <a:t>/ OfficePLUS</a:t>
            </a:r>
            <a:endParaRPr lang="en-US" altLang="zh-CN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 hasCustomPrompt="1"/>
          </p:nvPr>
        </p:nvSpPr>
        <p:spPr>
          <a:xfrm>
            <a:off x="1466466" y="5837830"/>
            <a:ext cx="4468970" cy="293607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>
              <a:lnSpc>
                <a:spcPct val="120000"/>
              </a:lnSpc>
              <a:buNone/>
              <a:defRPr lang="en-US" altLang="zh-CN" sz="1200" b="0" smtClean="0"/>
            </a:lvl1pPr>
            <a:lvl2pPr>
              <a:defRPr lang="en-US" altLang="zh-CN" sz="1600" smtClean="0"/>
            </a:lvl2pPr>
            <a:lvl3pPr>
              <a:defRPr lang="en-US" altLang="zh-CN" sz="1400" smtClean="0"/>
            </a:lvl3pPr>
            <a:lvl4pPr>
              <a:defRPr lang="en-US" altLang="zh-CN" sz="1200" smtClean="0"/>
            </a:lvl4pPr>
            <a:lvl5pPr>
              <a:defRPr lang="zh-CN" altLang="en-US" sz="1200"/>
            </a:lvl5pPr>
          </a:lstStyle>
          <a:p>
            <a:r>
              <a:rPr lang="en-US" altLang="zh-CN" dirty="0"/>
              <a:t>www.officeplus.cn</a:t>
            </a:r>
            <a:endParaRPr lang="en-US" altLang="en-US" dirty="0"/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5" hasCustomPrompt="1"/>
          </p:nvPr>
        </p:nvSpPr>
        <p:spPr>
          <a:xfrm>
            <a:off x="1193800" y="468031"/>
            <a:ext cx="1099981" cy="25853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>
              <a:buNone/>
              <a:defRPr lang="en-US" altLang="zh-CN" sz="1200" b="0" smtClean="0"/>
            </a:lvl1pPr>
            <a:lvl2pPr>
              <a:defRPr lang="en-US" altLang="zh-CN" sz="1600" smtClean="0"/>
            </a:lvl2pPr>
            <a:lvl3pPr>
              <a:defRPr lang="en-US" altLang="zh-CN" sz="1400" smtClean="0"/>
            </a:lvl3pPr>
            <a:lvl4pPr>
              <a:defRPr lang="en-US" altLang="zh-CN" sz="1200" smtClean="0"/>
            </a:lvl4pPr>
            <a:lvl5pPr>
              <a:defRPr lang="zh-CN" altLang="en-US" sz="1200"/>
            </a:lvl5pPr>
          </a:lstStyle>
          <a:p>
            <a:r>
              <a:rPr lang="en-US" altLang="zh-CN" dirty="0"/>
              <a:t>LGOO HERE</a:t>
            </a:r>
            <a:endParaRPr lang="en-US" altLang="zh-CN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图片 46" descr="夜晚的星空&#10;&#10;中度可信度描述已自动生成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文本占位符 8"/>
          <p:cNvSpPr>
            <a:spLocks noGrp="1"/>
          </p:cNvSpPr>
          <p:nvPr>
            <p:ph type="body" sz="quarter" idx="14" hasCustomPrompt="1"/>
          </p:nvPr>
        </p:nvSpPr>
        <p:spPr>
          <a:xfrm>
            <a:off x="3648418" y="868317"/>
            <a:ext cx="4895165" cy="70788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buFont typeface="+mj-lt"/>
              <a:buNone/>
              <a:defRPr sz="4000" b="1"/>
            </a:lvl1pPr>
            <a:lvl2pPr marL="457200" indent="0">
              <a:buFont typeface="+mj-ea"/>
              <a:buNone/>
              <a:defRPr/>
            </a:lvl2pPr>
            <a:lvl3pPr marL="1257300" indent="-342900">
              <a:buFont typeface="+mj-lt"/>
              <a:buAutoNum type="alphaLcParenR"/>
              <a:defRPr/>
            </a:lvl3pPr>
          </a:lstStyle>
          <a:p>
            <a:pPr lvl="0"/>
            <a:r>
              <a:rPr lang="zh-CN" altLang="en-US" dirty="0"/>
              <a:t>目录 </a:t>
            </a:r>
            <a:r>
              <a:rPr lang="en-US" altLang="zh-CN" dirty="0"/>
              <a:t>CONTENTS</a:t>
            </a:r>
            <a:endParaRPr lang="zh-CN" altLang="en-US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5"/>
          </p:nvPr>
        </p:nvSpPr>
        <p:spPr>
          <a:xfrm>
            <a:off x="5504656" y="6438900"/>
            <a:ext cx="1802924" cy="24622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000"/>
            </a:lvl1pPr>
          </a:lstStyle>
          <a:p>
            <a:fld id="{3EBAC152-C384-4126-A41C-02F34DED3069}" type="datetime1">
              <a:rPr lang="zh-CN" altLang="en-US" smtClean="0"/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6"/>
          </p:nvPr>
        </p:nvSpPr>
        <p:spPr>
          <a:xfrm>
            <a:off x="660401" y="6438900"/>
            <a:ext cx="3992171" cy="24622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000"/>
            </a:lvl1pPr>
          </a:lstStyle>
          <a:p>
            <a:endParaRPr lang="zh-CN" altLang="en-US" dirty="0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7"/>
          </p:nvPr>
        </p:nvSpPr>
        <p:spPr>
          <a:xfrm>
            <a:off x="8857452" y="6438900"/>
            <a:ext cx="2661448" cy="24622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000"/>
            </a:lvl1pPr>
          </a:lstStyle>
          <a:p>
            <a:fld id="{7F65B630-C7FF-41C0-9923-C5E5E29EED81}" type="slidenum">
              <a:rPr lang="en-US" altLang="zh-CN" smtClean="0"/>
            </a:fld>
            <a:endParaRPr lang="en-US" altLang="zh-CN"/>
          </a:p>
        </p:txBody>
      </p:sp>
      <p:sp>
        <p:nvSpPr>
          <p:cNvPr id="20" name="文本占位符 19"/>
          <p:cNvSpPr>
            <a:spLocks noGrp="1"/>
          </p:cNvSpPr>
          <p:nvPr>
            <p:ph type="body" sz="quarter" idx="13" hasCustomPrompt="1"/>
          </p:nvPr>
        </p:nvSpPr>
        <p:spPr>
          <a:xfrm>
            <a:off x="1500686" y="2917270"/>
            <a:ext cx="1980475" cy="98789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6000" b="1">
                <a:ln>
                  <a:noFill/>
                </a:ln>
                <a:solidFill>
                  <a:schemeClr val="tx1"/>
                </a:solidFill>
                <a:latin typeface="+mj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altLang="zh-CN"/>
              <a:t>01</a:t>
            </a:r>
            <a:endParaRPr lang="zh-CN" altLang="en-US"/>
          </a:p>
        </p:txBody>
      </p:sp>
      <p:sp>
        <p:nvSpPr>
          <p:cNvPr id="22" name="文本占位符 21"/>
          <p:cNvSpPr>
            <a:spLocks noGrp="1"/>
          </p:cNvSpPr>
          <p:nvPr>
            <p:ph type="body" idx="1" hasCustomPrompt="1"/>
          </p:nvPr>
        </p:nvSpPr>
        <p:spPr>
          <a:xfrm>
            <a:off x="1500686" y="4526579"/>
            <a:ext cx="1980475" cy="32855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lang="en-US" altLang="zh-CN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单击此处添加文本</a:t>
            </a:r>
            <a:endParaRPr lang="zh-CN" altLang="en-US" dirty="0"/>
          </a:p>
        </p:txBody>
      </p:sp>
      <p:sp>
        <p:nvSpPr>
          <p:cNvPr id="37" name="文本占位符 36"/>
          <p:cNvSpPr>
            <a:spLocks noGrp="1"/>
          </p:cNvSpPr>
          <p:nvPr>
            <p:ph type="body" sz="quarter" idx="18" hasCustomPrompt="1"/>
          </p:nvPr>
        </p:nvSpPr>
        <p:spPr>
          <a:xfrm>
            <a:off x="1500688" y="3940730"/>
            <a:ext cx="1980474" cy="585849"/>
          </a:xfrm>
          <a:prstGeom prst="rect">
            <a:avLst/>
          </a:prstGeom>
        </p:spPr>
        <p:txBody>
          <a:bodyPr anchor="b" anchorCtr="0"/>
          <a:lstStyle>
            <a:lvl1pPr marL="0" indent="0">
              <a:buFontTx/>
              <a:buNone/>
              <a:defRPr sz="2000"/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zh-CN" altLang="en-US"/>
              <a:t>单击此处编辑</a:t>
            </a:r>
            <a:endParaRPr lang="zh-CN" altLang="en-US"/>
          </a:p>
        </p:txBody>
      </p:sp>
      <p:sp>
        <p:nvSpPr>
          <p:cNvPr id="38" name="文本占位符 37"/>
          <p:cNvSpPr>
            <a:spLocks noGrp="1"/>
          </p:cNvSpPr>
          <p:nvPr>
            <p:ph type="body" sz="quarter" idx="19" hasCustomPrompt="1"/>
          </p:nvPr>
        </p:nvSpPr>
        <p:spPr>
          <a:xfrm>
            <a:off x="3914214" y="2917270"/>
            <a:ext cx="1980475" cy="98789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6000" b="1">
                <a:ln>
                  <a:noFill/>
                </a:ln>
                <a:solidFill>
                  <a:schemeClr val="tx1"/>
                </a:solidFill>
                <a:latin typeface="+mj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altLang="zh-CN"/>
              <a:t>01</a:t>
            </a:r>
            <a:endParaRPr lang="zh-CN" altLang="en-US"/>
          </a:p>
        </p:txBody>
      </p:sp>
      <p:sp>
        <p:nvSpPr>
          <p:cNvPr id="39" name="文本占位符 38"/>
          <p:cNvSpPr>
            <a:spLocks noGrp="1"/>
          </p:cNvSpPr>
          <p:nvPr>
            <p:ph type="body" idx="20" hasCustomPrompt="1"/>
          </p:nvPr>
        </p:nvSpPr>
        <p:spPr>
          <a:xfrm>
            <a:off x="3905291" y="4526579"/>
            <a:ext cx="1980475" cy="32855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lang="en-US" altLang="zh-CN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单击此处添加文本</a:t>
            </a:r>
            <a:endParaRPr lang="zh-CN" altLang="en-US" dirty="0"/>
          </a:p>
        </p:txBody>
      </p:sp>
      <p:sp>
        <p:nvSpPr>
          <p:cNvPr id="40" name="文本占位符 39"/>
          <p:cNvSpPr>
            <a:spLocks noGrp="1"/>
          </p:cNvSpPr>
          <p:nvPr>
            <p:ph type="body" sz="quarter" idx="21" hasCustomPrompt="1"/>
          </p:nvPr>
        </p:nvSpPr>
        <p:spPr>
          <a:xfrm>
            <a:off x="3905293" y="3940730"/>
            <a:ext cx="1980474" cy="585849"/>
          </a:xfrm>
          <a:prstGeom prst="rect">
            <a:avLst/>
          </a:prstGeom>
        </p:spPr>
        <p:txBody>
          <a:bodyPr anchor="b" anchorCtr="0"/>
          <a:lstStyle>
            <a:lvl1pPr marL="0" indent="0">
              <a:buFontTx/>
              <a:buNone/>
              <a:defRPr sz="2000"/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zh-CN" altLang="en-US"/>
              <a:t>单击此处编辑</a:t>
            </a:r>
            <a:endParaRPr lang="zh-CN" altLang="en-US"/>
          </a:p>
        </p:txBody>
      </p:sp>
      <p:sp>
        <p:nvSpPr>
          <p:cNvPr id="41" name="文本占位符 40"/>
          <p:cNvSpPr>
            <a:spLocks noGrp="1"/>
          </p:cNvSpPr>
          <p:nvPr>
            <p:ph type="body" sz="quarter" idx="22" hasCustomPrompt="1"/>
          </p:nvPr>
        </p:nvSpPr>
        <p:spPr>
          <a:xfrm>
            <a:off x="6297313" y="2917270"/>
            <a:ext cx="1980475" cy="98789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6000" b="1">
                <a:ln>
                  <a:noFill/>
                </a:ln>
                <a:solidFill>
                  <a:schemeClr val="tx1"/>
                </a:solidFill>
                <a:latin typeface="+mj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altLang="zh-CN"/>
              <a:t>01</a:t>
            </a:r>
            <a:endParaRPr lang="zh-CN" altLang="en-US"/>
          </a:p>
        </p:txBody>
      </p:sp>
      <p:sp>
        <p:nvSpPr>
          <p:cNvPr id="42" name="文本占位符 41"/>
          <p:cNvSpPr>
            <a:spLocks noGrp="1"/>
          </p:cNvSpPr>
          <p:nvPr>
            <p:ph type="body" idx="23" hasCustomPrompt="1"/>
          </p:nvPr>
        </p:nvSpPr>
        <p:spPr>
          <a:xfrm>
            <a:off x="6306233" y="4526579"/>
            <a:ext cx="1980475" cy="32855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lang="en-US" altLang="zh-CN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单击此处添加文本</a:t>
            </a:r>
            <a:endParaRPr lang="zh-CN" altLang="en-US" dirty="0"/>
          </a:p>
        </p:txBody>
      </p:sp>
      <p:sp>
        <p:nvSpPr>
          <p:cNvPr id="43" name="文本占位符 42"/>
          <p:cNvSpPr>
            <a:spLocks noGrp="1"/>
          </p:cNvSpPr>
          <p:nvPr>
            <p:ph type="body" sz="quarter" idx="24" hasCustomPrompt="1"/>
          </p:nvPr>
        </p:nvSpPr>
        <p:spPr>
          <a:xfrm>
            <a:off x="6306235" y="3940730"/>
            <a:ext cx="1980474" cy="585849"/>
          </a:xfrm>
          <a:prstGeom prst="rect">
            <a:avLst/>
          </a:prstGeom>
        </p:spPr>
        <p:txBody>
          <a:bodyPr anchor="b" anchorCtr="0"/>
          <a:lstStyle>
            <a:lvl1pPr marL="0" indent="0">
              <a:buFontTx/>
              <a:buNone/>
              <a:defRPr sz="2000"/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zh-CN" altLang="en-US"/>
              <a:t>单击此处编辑</a:t>
            </a:r>
            <a:endParaRPr lang="zh-CN" altLang="en-US"/>
          </a:p>
        </p:txBody>
      </p:sp>
      <p:sp>
        <p:nvSpPr>
          <p:cNvPr id="44" name="文本占位符 43"/>
          <p:cNvSpPr>
            <a:spLocks noGrp="1"/>
          </p:cNvSpPr>
          <p:nvPr>
            <p:ph type="body" sz="quarter" idx="25" hasCustomPrompt="1"/>
          </p:nvPr>
        </p:nvSpPr>
        <p:spPr>
          <a:xfrm>
            <a:off x="8680412" y="2917270"/>
            <a:ext cx="1980475" cy="98789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6000" b="1">
                <a:ln>
                  <a:noFill/>
                </a:ln>
                <a:solidFill>
                  <a:schemeClr val="tx1"/>
                </a:solidFill>
                <a:latin typeface="+mj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altLang="zh-CN"/>
              <a:t>01</a:t>
            </a:r>
            <a:endParaRPr lang="zh-CN" altLang="en-US"/>
          </a:p>
        </p:txBody>
      </p:sp>
      <p:sp>
        <p:nvSpPr>
          <p:cNvPr id="45" name="文本占位符 44"/>
          <p:cNvSpPr>
            <a:spLocks noGrp="1"/>
          </p:cNvSpPr>
          <p:nvPr>
            <p:ph type="body" idx="26" hasCustomPrompt="1"/>
          </p:nvPr>
        </p:nvSpPr>
        <p:spPr>
          <a:xfrm>
            <a:off x="8680410" y="4521794"/>
            <a:ext cx="1980475" cy="32855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lang="en-US" altLang="zh-CN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单击此处添加文本</a:t>
            </a:r>
            <a:endParaRPr lang="zh-CN" altLang="en-US" dirty="0"/>
          </a:p>
        </p:txBody>
      </p:sp>
      <p:sp>
        <p:nvSpPr>
          <p:cNvPr id="46" name="文本占位符 45"/>
          <p:cNvSpPr>
            <a:spLocks noGrp="1"/>
          </p:cNvSpPr>
          <p:nvPr>
            <p:ph type="body" sz="quarter" idx="27" hasCustomPrompt="1"/>
          </p:nvPr>
        </p:nvSpPr>
        <p:spPr>
          <a:xfrm>
            <a:off x="8680412" y="3935945"/>
            <a:ext cx="1980474" cy="585849"/>
          </a:xfrm>
          <a:prstGeom prst="rect">
            <a:avLst/>
          </a:prstGeom>
        </p:spPr>
        <p:txBody>
          <a:bodyPr anchor="b" anchorCtr="0"/>
          <a:lstStyle>
            <a:lvl1pPr marL="0" indent="0">
              <a:buFontTx/>
              <a:buNone/>
              <a:defRPr sz="2000"/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zh-CN" altLang="en-US"/>
              <a:t>单击此处编辑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gradFill flip="none" rotWithShape="1">
          <a:gsLst>
            <a:gs pos="0">
              <a:srgbClr val="121828"/>
            </a:gs>
            <a:gs pos="70000">
              <a:srgbClr val="070A0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黑暗中的蓝色星球&#10;&#10;描述已自动生成"/>
          <p:cNvPicPr>
            <a:picLocks noChangeAspect="1"/>
          </p:cNvPicPr>
          <p:nvPr userDrawn="1"/>
        </p:nvPicPr>
        <p:blipFill rotWithShape="1">
          <a:blip r:embed="rId2" cstate="screen"/>
          <a:srcRect l="7773"/>
          <a:stretch>
            <a:fillRect/>
          </a:stretch>
        </p:blipFill>
        <p:spPr>
          <a:xfrm rot="10800000" flipV="1">
            <a:off x="3874558" y="1"/>
            <a:ext cx="8317442" cy="6850846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720894" y="3122434"/>
            <a:ext cx="9393419" cy="769441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100000"/>
              </a:lnSpc>
              <a:defRPr lang="zh-CN" altLang="en-US" sz="4400"/>
            </a:lvl1pPr>
          </a:lstStyle>
          <a:p>
            <a:pPr lvl="0" defTabSz="914400"/>
            <a:r>
              <a:rPr lang="zh-CN" altLang="en-US" dirty="0"/>
              <a:t>单击此处添加标题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1720894" y="3901668"/>
            <a:ext cx="9393419" cy="32855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lang="en-US" altLang="zh-CN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单击此处添加文本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5504656" y="6438900"/>
            <a:ext cx="1802924" cy="24622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000"/>
            </a:lvl1pPr>
          </a:lstStyle>
          <a:p>
            <a:fld id="{3EBAC152-C384-4126-A41C-02F34DED3069}" type="datetime1">
              <a:rPr lang="zh-CN" altLang="en-US" smtClean="0"/>
            </a:fld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660401" y="6438900"/>
            <a:ext cx="3992171" cy="24622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000"/>
            </a:lvl1pPr>
          </a:lstStyle>
          <a:p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857452" y="6438900"/>
            <a:ext cx="2661448" cy="24622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000"/>
            </a:lvl1pPr>
          </a:lstStyle>
          <a:p>
            <a:fld id="{7F65B630-C7FF-41C0-9923-C5E5E29EED81}" type="slidenum">
              <a:rPr lang="en-US" altLang="zh-CN" smtClean="0"/>
            </a:fld>
            <a:endParaRPr lang="en-US" altLang="zh-CN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3" hasCustomPrompt="1"/>
          </p:nvPr>
        </p:nvSpPr>
        <p:spPr>
          <a:xfrm>
            <a:off x="1720895" y="1727075"/>
            <a:ext cx="2183553" cy="122963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9600" b="1">
                <a:ln>
                  <a:solidFill>
                    <a:schemeClr val="tx1"/>
                  </a:solidFill>
                </a:ln>
                <a:noFill/>
                <a:latin typeface="+mj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altLang="zh-CN"/>
              <a:t>01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gradFill>
          <a:gsLst>
            <a:gs pos="0">
              <a:srgbClr val="121929"/>
            </a:gs>
            <a:gs pos="64000">
              <a:srgbClr val="070A0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55688" y="908050"/>
            <a:ext cx="10463212" cy="707886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4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5504656" y="6438900"/>
            <a:ext cx="1802924" cy="24622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000"/>
            </a:lvl1pPr>
          </a:lstStyle>
          <a:p>
            <a:fld id="{748B5987-9647-4253-899C-3B9819D6D8A0}" type="datetime1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660401" y="6438900"/>
            <a:ext cx="3992171" cy="24622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000"/>
            </a:lvl1pPr>
          </a:lstStyle>
          <a:p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gradFill>
          <a:gsLst>
            <a:gs pos="0">
              <a:srgbClr val="121929"/>
            </a:gs>
            <a:gs pos="64000">
              <a:srgbClr val="070A0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夜晚的星空&#10;&#10;中度可信度描述已自动生成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ctrTitle" hasCustomPrompt="1"/>
          </p:nvPr>
        </p:nvSpPr>
        <p:spPr>
          <a:xfrm>
            <a:off x="1466466" y="2843970"/>
            <a:ext cx="9758519" cy="707886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100000"/>
              </a:lnSpc>
              <a:defRPr lang="zh-CN" altLang="en-US" sz="4000" b="1" dirty="0"/>
            </a:lvl1pPr>
          </a:lstStyle>
          <a:p>
            <a:pPr lvl="0" defTabSz="914400"/>
            <a:r>
              <a:rPr lang="en-US" altLang="zh-CN" dirty="0"/>
              <a:t>OfficePLUS </a:t>
            </a:r>
            <a:r>
              <a:rPr lang="zh-CN" altLang="en-US" dirty="0"/>
              <a:t>标准主题模板</a:t>
            </a:r>
            <a:endParaRPr lang="zh-CN" altLang="en-US" dirty="0"/>
          </a:p>
        </p:txBody>
      </p:sp>
      <p:sp>
        <p:nvSpPr>
          <p:cNvPr id="5" name="副标题 4"/>
          <p:cNvSpPr>
            <a:spLocks noGrp="1"/>
          </p:cNvSpPr>
          <p:nvPr>
            <p:ph type="subTitle" idx="1" hasCustomPrompt="1"/>
          </p:nvPr>
        </p:nvSpPr>
        <p:spPr>
          <a:xfrm>
            <a:off x="1466466" y="3632818"/>
            <a:ext cx="9758519" cy="362343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lang="zh-CN" altLang="en-US" sz="1600"/>
            </a:lvl1pPr>
          </a:lstStyle>
          <a:p>
            <a:r>
              <a:rPr lang="zh-CN" altLang="en-US" dirty="0"/>
              <a:t>单击此处添加文本</a:t>
            </a:r>
            <a:endParaRPr lang="en-GB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3" hasCustomPrompt="1"/>
          </p:nvPr>
        </p:nvSpPr>
        <p:spPr>
          <a:xfrm>
            <a:off x="1466466" y="5524863"/>
            <a:ext cx="4468970" cy="294824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lvl1pPr marL="0" indent="0">
              <a:lnSpc>
                <a:spcPct val="120000"/>
              </a:lnSpc>
              <a:buNone/>
              <a:defRPr lang="en-US" altLang="zh-CN" sz="1200" b="0" smtClean="0"/>
            </a:lvl1pPr>
            <a:lvl2pPr>
              <a:defRPr lang="en-US" altLang="zh-CN" sz="1600" smtClean="0"/>
            </a:lvl2pPr>
            <a:lvl3pPr>
              <a:defRPr lang="en-US" altLang="zh-CN" sz="1400" smtClean="0"/>
            </a:lvl3pPr>
            <a:lvl4pPr>
              <a:defRPr lang="en-US" altLang="zh-CN" sz="1200" smtClean="0"/>
            </a:lvl4pPr>
            <a:lvl5pPr>
              <a:defRPr lang="zh-CN" altLang="en-US" sz="1200"/>
            </a:lvl5pPr>
          </a:lstStyle>
          <a:p>
            <a:r>
              <a:rPr lang="zh-CN" altLang="en-US" dirty="0"/>
              <a:t>汇报人 </a:t>
            </a:r>
            <a:r>
              <a:rPr lang="en-US" altLang="zh-CN" dirty="0"/>
              <a:t>/ OfficePLUS</a:t>
            </a:r>
            <a:endParaRPr lang="en-US" altLang="zh-CN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4" hasCustomPrompt="1"/>
          </p:nvPr>
        </p:nvSpPr>
        <p:spPr>
          <a:xfrm>
            <a:off x="1466466" y="5837830"/>
            <a:ext cx="4468970" cy="293607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>
              <a:lnSpc>
                <a:spcPct val="120000"/>
              </a:lnSpc>
              <a:buNone/>
              <a:defRPr lang="en-US" altLang="zh-CN" sz="1200" b="0" smtClean="0"/>
            </a:lvl1pPr>
            <a:lvl2pPr>
              <a:defRPr lang="en-US" altLang="zh-CN" sz="1600" smtClean="0"/>
            </a:lvl2pPr>
            <a:lvl3pPr>
              <a:defRPr lang="en-US" altLang="zh-CN" sz="1400" smtClean="0"/>
            </a:lvl3pPr>
            <a:lvl4pPr>
              <a:defRPr lang="en-US" altLang="zh-CN" sz="1200" smtClean="0"/>
            </a:lvl4pPr>
            <a:lvl5pPr>
              <a:defRPr lang="zh-CN" altLang="en-US" sz="1200"/>
            </a:lvl5pPr>
          </a:lstStyle>
          <a:p>
            <a:r>
              <a:rPr lang="en-US" altLang="zh-CN" dirty="0"/>
              <a:t>www.officeplus.cn</a:t>
            </a:r>
            <a:endParaRPr lang="en-US" altLang="en-US" dirty="0"/>
          </a:p>
        </p:txBody>
      </p:sp>
      <p:sp>
        <p:nvSpPr>
          <p:cNvPr id="10" name="文本占位符 9"/>
          <p:cNvSpPr>
            <a:spLocks noGrp="1"/>
          </p:cNvSpPr>
          <p:nvPr>
            <p:ph type="body" sz="quarter" idx="15" hasCustomPrompt="1"/>
          </p:nvPr>
        </p:nvSpPr>
        <p:spPr>
          <a:xfrm>
            <a:off x="1193800" y="468031"/>
            <a:ext cx="1099981" cy="25853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>
              <a:buNone/>
              <a:defRPr lang="en-US" altLang="zh-CN" sz="1200" b="0" smtClean="0"/>
            </a:lvl1pPr>
            <a:lvl2pPr>
              <a:defRPr lang="en-US" altLang="zh-CN" sz="1600" smtClean="0"/>
            </a:lvl2pPr>
            <a:lvl3pPr>
              <a:defRPr lang="en-US" altLang="zh-CN" sz="1400" smtClean="0"/>
            </a:lvl3pPr>
            <a:lvl4pPr>
              <a:defRPr lang="en-US" altLang="zh-CN" sz="1200" smtClean="0"/>
            </a:lvl4pPr>
            <a:lvl5pPr>
              <a:defRPr lang="zh-CN" altLang="en-US" sz="1200"/>
            </a:lvl5pPr>
          </a:lstStyle>
          <a:p>
            <a:r>
              <a:rPr lang="en-US" altLang="zh-CN" dirty="0"/>
              <a:t>LGOO HERE</a:t>
            </a:r>
            <a:endParaRPr lang="en-US" altLang="zh-CN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zh-CN" altLang="en-US"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microsoft.com/office/2007/relationships/diagramDrawing" Target="../diagrams/drawing1.xml"/><Relationship Id="rId7" Type="http://schemas.openxmlformats.org/officeDocument/2006/relationships/diagramColors" Target="../diagrams/colors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image" Target="../media/image13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ctrTitle"/>
          </p:nvPr>
        </p:nvSpPr>
        <p:spPr>
          <a:xfrm>
            <a:off x="1466466" y="2537126"/>
            <a:ext cx="9758519" cy="1014730"/>
          </a:xfrm>
        </p:spPr>
        <p:txBody>
          <a:bodyPr/>
          <a:lstStyle/>
          <a:p>
            <a:r>
              <a:rPr lang="zh-CN" altLang="en-US" sz="6000"/>
              <a:t>一本旧书的新生</a:t>
            </a:r>
            <a:endParaRPr lang="en-GB" sz="6000" dirty="0"/>
          </a:p>
        </p:txBody>
      </p:sp>
      <p:sp>
        <p:nvSpPr>
          <p:cNvPr id="6" name="副标题 5"/>
          <p:cNvSpPr>
            <a:spLocks noGrp="1"/>
          </p:cNvSpPr>
          <p:nvPr>
            <p:ph type="subTitle" idx="1"/>
          </p:nvPr>
        </p:nvSpPr>
        <p:spPr>
          <a:xfrm>
            <a:off x="1466466" y="3632818"/>
            <a:ext cx="9758519" cy="1272540"/>
          </a:xfrm>
        </p:spPr>
        <p:txBody>
          <a:bodyPr/>
          <a:lstStyle/>
          <a:p>
            <a:pPr algn="l"/>
            <a:r>
              <a:rPr lang="en-US" altLang="zh-CN" sz="3200" dirty="0" err="1">
                <a:solidFill>
                  <a:srgbClr val="F95004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从一本旧书的新生看互联网背景下专业图书营销路径和流程变化</a:t>
            </a:r>
            <a:endParaRPr lang="en-US" altLang="zh-CN" sz="3200" dirty="0" err="1">
              <a:solidFill>
                <a:srgbClr val="F95004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1466215" y="5359400"/>
            <a:ext cx="9342120" cy="460375"/>
          </a:xfrm>
        </p:spPr>
        <p:txBody>
          <a:bodyPr wrap="square"/>
          <a:lstStyle/>
          <a:p>
            <a:r>
              <a:rPr lang="zh-CN" altLang="en-GB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张灏</a:t>
            </a:r>
            <a:r>
              <a:rPr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北京邮电大学出版社</a:t>
            </a:r>
            <a:r>
              <a:rPr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                                      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微信号：</a:t>
            </a:r>
            <a:r>
              <a:rPr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minya482778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044258" y="2687941"/>
            <a:ext cx="58957" cy="601359"/>
            <a:chOff x="1234" y="4667"/>
            <a:chExt cx="144" cy="1468"/>
          </a:xfrm>
          <a:solidFill>
            <a:srgbClr val="F95004"/>
          </a:solidFill>
        </p:grpSpPr>
        <p:sp>
          <p:nvSpPr>
            <p:cNvPr id="3" name="椭圆 2"/>
            <p:cNvSpPr/>
            <p:nvPr/>
          </p:nvSpPr>
          <p:spPr>
            <a:xfrm>
              <a:off x="1234" y="4667"/>
              <a:ext cx="144" cy="1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等线 Light" panose="02010600030101010101" pitchFamily="2" charset="-122"/>
                <a:ea typeface="等线 Light" panose="02010600030101010101" pitchFamily="2" charset="-122"/>
              </a:endParaRPr>
            </a:p>
          </p:txBody>
        </p:sp>
        <p:sp>
          <p:nvSpPr>
            <p:cNvPr id="4" name="椭圆 3"/>
            <p:cNvSpPr/>
            <p:nvPr/>
          </p:nvSpPr>
          <p:spPr>
            <a:xfrm>
              <a:off x="1234" y="4998"/>
              <a:ext cx="144" cy="1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等线 Light" panose="02010600030101010101" pitchFamily="2" charset="-122"/>
                <a:ea typeface="等线 Light" panose="02010600030101010101" pitchFamily="2" charset="-122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1234" y="5329"/>
              <a:ext cx="144" cy="1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等线 Light" panose="02010600030101010101" pitchFamily="2" charset="-122"/>
                <a:ea typeface="等线 Light" panose="02010600030101010101" pitchFamily="2" charset="-122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1234" y="5660"/>
              <a:ext cx="144" cy="1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等线 Light" panose="02010600030101010101" pitchFamily="2" charset="-122"/>
                <a:ea typeface="等线 Light" panose="02010600030101010101" pitchFamily="2" charset="-122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1234" y="5991"/>
              <a:ext cx="144" cy="1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等线 Light" panose="02010600030101010101" pitchFamily="2" charset="-122"/>
                <a:ea typeface="等线 Light" panose="02010600030101010101" pitchFamily="2" charset="-122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黑暗中蓝色的纹身&#10;&#10;低可信度描述已自动生成"/>
          <p:cNvPicPr>
            <a:picLocks noChangeAspect="1"/>
          </p:cNvPicPr>
          <p:nvPr/>
        </p:nvPicPr>
        <p:blipFill rotWithShape="1">
          <a:blip r:embed="rId1" cstate="screen"/>
          <a:srcRect r="8452"/>
          <a:stretch>
            <a:fillRect/>
          </a:stretch>
        </p:blipFill>
        <p:spPr>
          <a:xfrm>
            <a:off x="5860824" y="0"/>
            <a:ext cx="6278336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55688" y="782320"/>
            <a:ext cx="10463212" cy="193802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>
                <a:latin typeface="+mj-ea"/>
                <a:sym typeface="+mn-ea"/>
              </a:rPr>
              <a:t>我像是一个你可有可无的影子，冷冷的看着你说谎的样子</a:t>
            </a:r>
            <a:r>
              <a:rPr lang="en-US" altLang="zh-CN">
                <a:latin typeface="+mj-ea"/>
                <a:sym typeface="+mn-ea"/>
              </a:rPr>
              <a:t>                                     </a:t>
            </a:r>
            <a:r>
              <a:rPr lang="en-US" altLang="zh-CN" sz="2000">
                <a:latin typeface="+mj-ea"/>
                <a:sym typeface="+mn-ea"/>
              </a:rPr>
              <a:t>——</a:t>
            </a:r>
            <a:r>
              <a:rPr sz="2000">
                <a:latin typeface="+mj-ea"/>
                <a:sym typeface="+mn-ea"/>
              </a:rPr>
              <a:t>彭玲《囚鸟》</a:t>
            </a:r>
            <a:endParaRPr sz="2000">
              <a:latin typeface="+mj-ea"/>
              <a:sym typeface="+mn-ea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4294967295"/>
          </p:nvPr>
        </p:nvSpPr>
        <p:spPr>
          <a:xfrm>
            <a:off x="8857452" y="6438900"/>
            <a:ext cx="2661448" cy="246221"/>
          </a:xfrm>
          <a:prstGeom prst="rect">
            <a:avLst/>
          </a:prstGeom>
        </p:spPr>
        <p:txBody>
          <a:bodyPr/>
          <a:lstStyle/>
          <a:p>
            <a:fld id="{7F65B630-C7FF-41C0-9923-C5E5E29EED81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941609" y="3561108"/>
            <a:ext cx="6749884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lnSpc>
                <a:spcPct val="200000"/>
              </a:lnSpc>
              <a:buClr>
                <a:srgbClr val="F95004"/>
              </a:buClr>
              <a:buSzTx/>
              <a:buFont typeface="Wingdings" panose="05000000000000000000" charset="0"/>
              <a:buChar char="u"/>
            </a:pPr>
            <a:r>
              <a:rPr lang="en-US" altLang="zh-CN" sz="18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未来，大学出版社很难有大的突破，母体高校的</a:t>
            </a:r>
            <a:r>
              <a:rPr lang="en-US" altLang="zh-CN" sz="18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要求越来越多</a:t>
            </a:r>
            <a:endParaRPr lang="en-US" altLang="zh-CN" sz="18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285750" indent="-285750" algn="l">
              <a:lnSpc>
                <a:spcPct val="200000"/>
              </a:lnSpc>
              <a:buClr>
                <a:srgbClr val="F95004"/>
              </a:buClr>
              <a:buSzTx/>
              <a:buFont typeface="Wingdings" panose="05000000000000000000" charset="0"/>
              <a:buChar char="u"/>
            </a:pPr>
            <a:r>
              <a:rPr lang="en-US" altLang="zh-CN" sz="18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乘法已经成为过去时，小的加法成为必须追求的目标</a:t>
            </a:r>
            <a:endParaRPr lang="en-US" altLang="zh-CN" sz="18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285750" indent="-285750" algn="l">
              <a:lnSpc>
                <a:spcPct val="200000"/>
              </a:lnSpc>
              <a:buClr>
                <a:srgbClr val="F95004"/>
              </a:buClr>
              <a:buSzTx/>
              <a:buFont typeface="Wingdings" panose="05000000000000000000" charset="0"/>
              <a:buChar char="u"/>
            </a:pPr>
            <a:r>
              <a:rPr lang="en-US" altLang="zh-CN" sz="18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市场采取守势比攻势更为有效</a:t>
            </a:r>
            <a:endParaRPr lang="en-US" altLang="zh-CN" sz="18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9" name="矩形 8"/>
          <p:cNvSpPr/>
          <p:nvPr/>
        </p:nvSpPr>
        <p:spPr>
          <a:xfrm rot="5400000">
            <a:off x="550020" y="1331320"/>
            <a:ext cx="565150" cy="2180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latin typeface="等线 Light" panose="02010600030101010101" pitchFamily="2" charset="-122"/>
              <a:ea typeface="等线 Light" panose="02010600030101010101" pitchFamily="2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1720894" y="3123525"/>
            <a:ext cx="9393419" cy="768350"/>
          </a:xfrm>
        </p:spPr>
        <p:txBody>
          <a:bodyPr/>
          <a:lstStyle/>
          <a:p>
            <a:r>
              <a:rPr lang="zh-CN" altLang="en-US" dirty="0" smtClean="0"/>
              <a:t>专业类图书销售如何</a:t>
            </a:r>
            <a:r>
              <a:rPr lang="zh-CN" altLang="en-US" dirty="0"/>
              <a:t>破局</a:t>
            </a:r>
            <a:endParaRPr lang="en-GB" dirty="0"/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 smtClean="0"/>
              <a:t>03</a:t>
            </a:r>
            <a:endParaRPr lang="zh-CN" alt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包含 水, 蓝色, 男人, 小&#10;&#10;描述已自动生成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>
            <a:off x="0" y="0"/>
            <a:ext cx="5335727" cy="6858000"/>
          </a:xfrm>
          <a:custGeom>
            <a:avLst/>
            <a:gdLst>
              <a:gd name="connsiteX0" fmla="*/ 0 w 5335727"/>
              <a:gd name="connsiteY0" fmla="*/ 0 h 6858000"/>
              <a:gd name="connsiteX1" fmla="*/ 5335727 w 5335727"/>
              <a:gd name="connsiteY1" fmla="*/ 0 h 6858000"/>
              <a:gd name="connsiteX2" fmla="*/ 5335727 w 5335727"/>
              <a:gd name="connsiteY2" fmla="*/ 6858000 h 6858000"/>
              <a:gd name="connsiteX3" fmla="*/ 0 w 533572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35727" h="6858000">
                <a:moveTo>
                  <a:pt x="0" y="0"/>
                </a:moveTo>
                <a:lnTo>
                  <a:pt x="5335727" y="0"/>
                </a:lnTo>
                <a:lnTo>
                  <a:pt x="533572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文本框 2"/>
          <p:cNvSpPr txBox="1"/>
          <p:nvPr/>
        </p:nvSpPr>
        <p:spPr>
          <a:xfrm>
            <a:off x="5512904" y="685947"/>
            <a:ext cx="630140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b="1" dirty="0">
                <a:latin typeface="+mj-ea"/>
                <a:ea typeface="+mj-ea"/>
                <a:sym typeface="汉仪旗黑-45S" panose="00020600040101010101" pitchFamily="18" charset="-122"/>
              </a:rPr>
              <a:t>梦</a:t>
            </a:r>
            <a:r>
              <a:rPr lang="zh-CN" altLang="en-US" sz="4000" b="1" dirty="0" smtClean="0">
                <a:latin typeface="+mj-ea"/>
                <a:ea typeface="+mj-ea"/>
                <a:sym typeface="汉仪旗黑-45S" panose="00020600040101010101" pitchFamily="18" charset="-122"/>
              </a:rPr>
              <a:t>里外的我，是否都让你无法选择</a:t>
            </a:r>
            <a:endParaRPr lang="en-US" altLang="zh-CN" sz="4000" b="1" dirty="0" smtClean="0">
              <a:latin typeface="+mj-ea"/>
              <a:ea typeface="+mj-ea"/>
              <a:sym typeface="汉仪旗黑-45S" panose="00020600040101010101" pitchFamily="18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dirty="0" smtClean="0">
                <a:latin typeface="+mj-ea"/>
                <a:ea typeface="+mj-ea"/>
                <a:sym typeface="汉仪旗黑-45S" panose="00020600040101010101" pitchFamily="18" charset="-122"/>
              </a:rPr>
              <a:t>                                                  ——</a:t>
            </a:r>
            <a:r>
              <a:rPr lang="zh-CN" altLang="en-US" sz="2000" b="1" dirty="0" smtClean="0">
                <a:latin typeface="+mj-ea"/>
                <a:ea typeface="+mj-ea"/>
                <a:sym typeface="汉仪旗黑-45S" panose="00020600040101010101" pitchFamily="18" charset="-122"/>
              </a:rPr>
              <a:t>张惠妹</a:t>
            </a:r>
            <a:r>
              <a:rPr lang="en-US" altLang="zh-CN" sz="2000" b="1" dirty="0" smtClean="0">
                <a:latin typeface="+mj-ea"/>
                <a:ea typeface="+mj-ea"/>
                <a:sym typeface="汉仪旗黑-45S" panose="00020600040101010101" pitchFamily="18" charset="-122"/>
              </a:rPr>
              <a:t>《</a:t>
            </a:r>
            <a:r>
              <a:rPr lang="zh-CN" altLang="en-US" sz="2000" b="1" dirty="0">
                <a:latin typeface="+mj-ea"/>
                <a:ea typeface="+mj-ea"/>
                <a:sym typeface="汉仪旗黑-45S" panose="00020600040101010101" pitchFamily="18" charset="-122"/>
              </a:rPr>
              <a:t>听海</a:t>
            </a:r>
            <a:r>
              <a:rPr lang="en-US" altLang="zh-CN" sz="2000" b="1" dirty="0" smtClean="0">
                <a:latin typeface="+mj-ea"/>
                <a:ea typeface="+mj-ea"/>
                <a:sym typeface="汉仪旗黑-45S" panose="00020600040101010101" pitchFamily="18" charset="-122"/>
              </a:rPr>
              <a:t>》</a:t>
            </a:r>
            <a:endParaRPr lang="zh-CN" altLang="en-US" sz="2000" b="1" dirty="0">
              <a:latin typeface="+mj-ea"/>
              <a:ea typeface="+mj-ea"/>
              <a:sym typeface="汉仪旗黑-45S" panose="00020600040101010101" pitchFamily="18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795148" y="4365016"/>
            <a:ext cx="6096000" cy="14554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8600" marR="0" lvl="0" indent="-22860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F95004"/>
              </a:buClr>
              <a:buFont typeface="Wingdings" panose="05000000000000000000" pitchFamily="2" charset="2"/>
              <a:buChar char="u"/>
            </a:pPr>
            <a:r>
              <a:rPr lang="zh-CN" altLang="en-US" sz="16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读者小众，市场容量</a:t>
            </a:r>
            <a:r>
              <a:rPr lang="zh-CN" altLang="en-US" sz="16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低</a:t>
            </a:r>
            <a:endParaRPr lang="zh-CN" altLang="en-US" sz="16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28600" marR="0" lvl="0" indent="-22860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F95004"/>
              </a:buClr>
              <a:buFont typeface="Wingdings" panose="05000000000000000000" pitchFamily="2" charset="2"/>
              <a:buChar char="u"/>
            </a:pPr>
            <a:r>
              <a:rPr lang="zh-CN" altLang="en-US" sz="16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传统营销发行方式失效，形成</a:t>
            </a:r>
            <a:r>
              <a:rPr lang="zh-CN" altLang="en-US" sz="16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“恶性循环”</a:t>
            </a:r>
            <a:endParaRPr lang="zh-CN" altLang="en-US" sz="16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28600" marR="0" lvl="0" indent="-22860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F95004"/>
              </a:buClr>
              <a:buFont typeface="Wingdings" panose="05000000000000000000" pitchFamily="2" charset="2"/>
              <a:buChar char="u"/>
            </a:pPr>
            <a:r>
              <a:rPr lang="zh-CN" altLang="en-US" sz="16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线上流量成本高，营销投入产出比</a:t>
            </a:r>
            <a:r>
              <a:rPr lang="zh-CN" altLang="en-US" sz="16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不对称</a:t>
            </a:r>
            <a:endParaRPr lang="zh-CN" altLang="en-US" sz="1600" b="1" dirty="0" smtClean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黑暗中蓝色的纹身&#10;&#10;低可信度描述已自动生成"/>
          <p:cNvPicPr>
            <a:picLocks noChangeAspect="1"/>
          </p:cNvPicPr>
          <p:nvPr/>
        </p:nvPicPr>
        <p:blipFill rotWithShape="1">
          <a:blip r:embed="rId1" cstate="screen"/>
          <a:srcRect r="8452"/>
          <a:stretch>
            <a:fillRect/>
          </a:stretch>
        </p:blipFill>
        <p:spPr>
          <a:xfrm>
            <a:off x="5860824" y="0"/>
            <a:ext cx="6278336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55688" y="782320"/>
            <a:ext cx="10463212" cy="193802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>
                <a:latin typeface="+mj-ea"/>
                <a:sym typeface="+mn-ea"/>
              </a:rPr>
              <a:t>一段情默默灌溉，没有人去管花谢花开。</a:t>
            </a:r>
            <a:br>
              <a:rPr>
                <a:latin typeface="+mj-ea"/>
                <a:sym typeface="+mn-ea"/>
              </a:rPr>
            </a:br>
            <a:r>
              <a:rPr lang="en-US" altLang="zh-CN">
                <a:latin typeface="+mj-ea"/>
                <a:sym typeface="+mn-ea"/>
              </a:rPr>
              <a:t>                                                  </a:t>
            </a:r>
            <a:r>
              <a:rPr lang="en-US" altLang="zh-CN" sz="2000">
                <a:latin typeface="+mj-ea"/>
                <a:sym typeface="+mn-ea"/>
              </a:rPr>
              <a:t>——</a:t>
            </a:r>
            <a:r>
              <a:rPr sz="2000">
                <a:latin typeface="+mj-ea"/>
                <a:sym typeface="+mn-ea"/>
              </a:rPr>
              <a:t>刘德华《冰雨》</a:t>
            </a:r>
            <a:endParaRPr sz="2000">
              <a:latin typeface="+mj-ea"/>
              <a:sym typeface="+mn-ea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4294967295"/>
          </p:nvPr>
        </p:nvSpPr>
        <p:spPr>
          <a:xfrm>
            <a:off x="8857452" y="6438900"/>
            <a:ext cx="2661448" cy="246221"/>
          </a:xfrm>
          <a:prstGeom prst="rect">
            <a:avLst/>
          </a:prstGeom>
        </p:spPr>
        <p:txBody>
          <a:bodyPr/>
          <a:lstStyle/>
          <a:p>
            <a:fld id="{7F65B630-C7FF-41C0-9923-C5E5E29EED81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941705" y="3561080"/>
            <a:ext cx="1039050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lnSpc>
                <a:spcPct val="200000"/>
              </a:lnSpc>
              <a:buClr>
                <a:srgbClr val="F95004"/>
              </a:buClr>
              <a:buSzTx/>
              <a:buFont typeface="Wingdings" panose="05000000000000000000" charset="0"/>
              <a:buChar char="u"/>
            </a:pPr>
            <a:r>
              <a:rPr lang="zh-CN" altLang="en-US" sz="18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传统发行流程，一般是</a:t>
            </a:r>
            <a:r>
              <a:rPr lang="en-US" altLang="zh-CN" sz="18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B2B2C</a:t>
            </a:r>
            <a:r>
              <a:rPr lang="zh-CN" altLang="en-US" sz="18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。而中间的</a:t>
            </a:r>
            <a:r>
              <a:rPr lang="en-US" altLang="zh-CN" sz="18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B</a:t>
            </a:r>
            <a:r>
              <a:rPr lang="zh-CN" altLang="en-US" sz="18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往往是传统销售商和货架式电商。这造成了对于专业图书而言，几乎是无能为力、无所作为。</a:t>
            </a:r>
            <a:endParaRPr lang="en-US" altLang="zh-CN" sz="18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285750" indent="-285750" algn="l">
              <a:lnSpc>
                <a:spcPct val="200000"/>
              </a:lnSpc>
              <a:buClr>
                <a:srgbClr val="F95004"/>
              </a:buClr>
              <a:buSzTx/>
              <a:buFont typeface="Wingdings" panose="05000000000000000000" charset="0"/>
              <a:buChar char="u"/>
            </a:pPr>
            <a:r>
              <a:rPr lang="zh-CN" altLang="en-US" sz="18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部分出版社，采取直营店或直播方式售卖，但对于专业图书销售而言，效果并不明显。</a:t>
            </a:r>
            <a:endParaRPr lang="en-US" altLang="zh-CN" sz="18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285750" indent="-285750" algn="l">
              <a:lnSpc>
                <a:spcPct val="200000"/>
              </a:lnSpc>
              <a:buClr>
                <a:srgbClr val="F95004"/>
              </a:buClr>
              <a:buSzTx/>
              <a:buFont typeface="Wingdings" panose="05000000000000000000" charset="0"/>
              <a:buChar char="u"/>
            </a:pPr>
            <a:r>
              <a:rPr lang="zh-CN" altLang="en-US" sz="18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如何低投入、高效能地精准触达，如何提高购买效率成为解决问题的关键。</a:t>
            </a:r>
            <a:endParaRPr lang="zh-CN" altLang="en-US" sz="18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9" name="矩形 8"/>
          <p:cNvSpPr/>
          <p:nvPr/>
        </p:nvSpPr>
        <p:spPr>
          <a:xfrm rot="5400000">
            <a:off x="550020" y="1331320"/>
            <a:ext cx="565150" cy="2180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latin typeface="等线 Light" panose="02010600030101010101" pitchFamily="2" charset="-122"/>
              <a:ea typeface="等线 Light" panose="02010600030101010101" pitchFamily="2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5"/>
          </p:nvPr>
        </p:nvSpPr>
        <p:spPr>
          <a:xfrm>
            <a:off x="833120" y="828246"/>
            <a:ext cx="9953366" cy="590931"/>
          </a:xfrm>
        </p:spPr>
        <p:txBody>
          <a:bodyPr/>
          <a:lstStyle/>
          <a:p>
            <a:r>
              <a:rPr lang="zh-CN" altLang="en-US" sz="36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案例</a:t>
            </a:r>
            <a:r>
              <a:rPr lang="zh-CN" altLang="en-US" sz="36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展示</a:t>
            </a:r>
            <a:r>
              <a:rPr lang="zh-CN" altLang="en-US" sz="36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（一）</a:t>
            </a:r>
            <a:r>
              <a:rPr lang="en-US" altLang="zh-CN" sz="36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——</a:t>
            </a:r>
            <a:r>
              <a:rPr lang="en-US" altLang="zh-CN" sz="3600" b="1" dirty="0" smtClean="0">
                <a:latin typeface="+mj-ea"/>
              </a:rPr>
              <a:t>《</a:t>
            </a:r>
            <a:r>
              <a:rPr lang="zh-CN" altLang="en-US" sz="3600" b="1" dirty="0">
                <a:latin typeface="+mj-ea"/>
              </a:rPr>
              <a:t>自动控制原理真题必练</a:t>
            </a:r>
            <a:r>
              <a:rPr lang="en-US" altLang="zh-CN" sz="3600" b="1" dirty="0" smtClean="0">
                <a:latin typeface="+mj-ea"/>
              </a:rPr>
              <a:t>》</a:t>
            </a:r>
            <a:endParaRPr lang="en-US" altLang="zh-CN" sz="3600" b="1" dirty="0" smtClean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33120" y="2928731"/>
            <a:ext cx="6495332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 smtClean="0">
                <a:latin typeface="+mj-ea"/>
                <a:ea typeface="+mj-ea"/>
              </a:rPr>
              <a:t>2018</a:t>
            </a:r>
            <a:r>
              <a:rPr lang="zh-CN" altLang="en-US" sz="2000" b="1" dirty="0" smtClean="0">
                <a:latin typeface="+mj-ea"/>
                <a:ea typeface="+mj-ea"/>
              </a:rPr>
              <a:t>年出版，第一次印刷</a:t>
            </a:r>
            <a:r>
              <a:rPr lang="en-US" altLang="zh-CN" sz="2000" b="1" dirty="0" smtClean="0">
                <a:latin typeface="+mj-ea"/>
                <a:ea typeface="+mj-ea"/>
              </a:rPr>
              <a:t>3000</a:t>
            </a:r>
            <a:r>
              <a:rPr lang="zh-CN" altLang="en-US" sz="2000" b="1" dirty="0" smtClean="0">
                <a:latin typeface="+mj-ea"/>
                <a:ea typeface="+mj-ea"/>
              </a:rPr>
              <a:t>册。最初，在京东、天猫以及传统新华渠道的线上平台售卖。共计销售</a:t>
            </a:r>
            <a:r>
              <a:rPr lang="en-US" altLang="zh-CN" sz="2000" b="1" dirty="0" smtClean="0">
                <a:latin typeface="+mj-ea"/>
                <a:ea typeface="+mj-ea"/>
              </a:rPr>
              <a:t>9</a:t>
            </a:r>
            <a:r>
              <a:rPr lang="en-US" altLang="zh-CN" sz="2000" b="1" dirty="0" smtClean="0">
                <a:latin typeface="+mj-ea"/>
                <a:ea typeface="+mj-ea"/>
              </a:rPr>
              <a:t>00</a:t>
            </a:r>
            <a:r>
              <a:rPr lang="zh-CN" altLang="en-US" sz="2000" b="1" dirty="0" smtClean="0">
                <a:latin typeface="+mj-ea"/>
                <a:ea typeface="+mj-ea"/>
              </a:rPr>
              <a:t>余册，成为库存书。</a:t>
            </a:r>
            <a:endParaRPr lang="en-US" altLang="zh-CN" sz="2000" b="1" dirty="0" smtClean="0">
              <a:latin typeface="+mj-ea"/>
              <a:ea typeface="+mj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76" t="2996" r="19566" b="6570"/>
          <a:stretch>
            <a:fillRect/>
          </a:stretch>
        </p:blipFill>
        <p:spPr>
          <a:xfrm>
            <a:off x="8275982" y="2358887"/>
            <a:ext cx="2590800" cy="36576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5"/>
          </p:nvPr>
        </p:nvSpPr>
        <p:spPr>
          <a:xfrm>
            <a:off x="833120" y="828246"/>
            <a:ext cx="9953366" cy="590931"/>
          </a:xfrm>
        </p:spPr>
        <p:txBody>
          <a:bodyPr/>
          <a:lstStyle/>
          <a:p>
            <a:r>
              <a:rPr lang="zh-CN" altLang="en-US" sz="36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案例</a:t>
            </a:r>
            <a:r>
              <a:rPr lang="zh-CN" altLang="en-US" sz="36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展示</a:t>
            </a:r>
            <a:r>
              <a:rPr lang="zh-CN" altLang="en-US" sz="36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（一）</a:t>
            </a:r>
            <a:r>
              <a:rPr lang="en-US" altLang="zh-CN" sz="36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——</a:t>
            </a:r>
            <a:r>
              <a:rPr lang="en-US" altLang="zh-CN" sz="3600" b="1" dirty="0" smtClean="0">
                <a:latin typeface="+mj-ea"/>
              </a:rPr>
              <a:t>《</a:t>
            </a:r>
            <a:r>
              <a:rPr lang="zh-CN" altLang="en-US" sz="3600" b="1" dirty="0">
                <a:latin typeface="+mj-ea"/>
              </a:rPr>
              <a:t>自动控制原理真题必练</a:t>
            </a:r>
            <a:r>
              <a:rPr lang="en-US" altLang="zh-CN" sz="3600" b="1" dirty="0" smtClean="0">
                <a:latin typeface="+mj-ea"/>
              </a:rPr>
              <a:t>》</a:t>
            </a:r>
            <a:endParaRPr lang="en-US" altLang="zh-CN" sz="3600" b="1" dirty="0" smtClean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007165" y="2358887"/>
            <a:ext cx="6414052" cy="2276475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zh-CN"/>
            </a:defPPr>
            <a:lvl1pPr marL="228600" marR="0" lvl="0" indent="-22860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F95004"/>
              </a:buClr>
              <a:buFont typeface="Wingdings" panose="05000000000000000000" pitchFamily="2" charset="2"/>
              <a:buChar char="u"/>
              <a:defRPr sz="1400" b="1">
                <a:latin typeface="+mj-ea"/>
              </a:defRPr>
            </a:lvl1pPr>
          </a:lstStyle>
          <a:p>
            <a:pPr marL="0" indent="0">
              <a:buNone/>
            </a:pP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问题分析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8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自动控制</a:t>
            </a:r>
            <a:r>
              <a:rPr lang="zh-CN" altLang="en-US" sz="1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考研大纲多年来变化不大，知识点更新</a:t>
            </a:r>
            <a:r>
              <a:rPr lang="zh-CN" altLang="en-US" sz="18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较少</a:t>
            </a:r>
            <a:endParaRPr lang="en-US" altLang="zh-CN"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18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书</a:t>
            </a:r>
            <a:r>
              <a:rPr lang="zh-CN" altLang="en-US" sz="1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中内容有大量的“母题”，可以提高刷题</a:t>
            </a:r>
            <a:r>
              <a:rPr lang="zh-CN" altLang="en-US" sz="18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效率</a:t>
            </a:r>
            <a:endParaRPr lang="en-US" altLang="zh-CN"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18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原</a:t>
            </a:r>
            <a:r>
              <a:rPr lang="zh-CN" altLang="en-US" sz="1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销售渠道对专业图书的流量支撑不精准，转化率</a:t>
            </a:r>
            <a:r>
              <a:rPr lang="zh-CN" altLang="en-US" sz="18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低</a:t>
            </a:r>
            <a:endParaRPr lang="en-US" altLang="zh-CN"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5"/>
          </p:nvPr>
        </p:nvSpPr>
        <p:spPr>
          <a:xfrm>
            <a:off x="833120" y="828246"/>
            <a:ext cx="9953366" cy="590931"/>
          </a:xfrm>
        </p:spPr>
        <p:txBody>
          <a:bodyPr/>
          <a:lstStyle/>
          <a:p>
            <a:r>
              <a:rPr lang="zh-CN" altLang="en-US" sz="36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案例</a:t>
            </a:r>
            <a:r>
              <a:rPr lang="zh-CN" altLang="en-US" sz="36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展示</a:t>
            </a:r>
            <a:r>
              <a:rPr lang="zh-CN" altLang="en-US" sz="36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（一）</a:t>
            </a:r>
            <a:r>
              <a:rPr lang="en-US" altLang="zh-CN" sz="36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——</a:t>
            </a:r>
            <a:r>
              <a:rPr lang="en-US" altLang="zh-CN" sz="3600" b="1" dirty="0" smtClean="0">
                <a:latin typeface="+mj-ea"/>
              </a:rPr>
              <a:t>《</a:t>
            </a:r>
            <a:r>
              <a:rPr lang="zh-CN" altLang="en-US" sz="3600" b="1" dirty="0">
                <a:latin typeface="+mj-ea"/>
              </a:rPr>
              <a:t>自动控制原理真题必练</a:t>
            </a:r>
            <a:r>
              <a:rPr lang="en-US" altLang="zh-CN" sz="3600" b="1" dirty="0" smtClean="0">
                <a:latin typeface="+mj-ea"/>
              </a:rPr>
              <a:t>》</a:t>
            </a:r>
            <a:endParaRPr lang="en-US" altLang="zh-CN" sz="3600" b="1" dirty="0" smtClean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33627" y="1722783"/>
            <a:ext cx="3779347" cy="3522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1000"/>
              </a:spcBef>
              <a:buClr>
                <a:srgbClr val="F95004"/>
              </a:buClr>
            </a:pPr>
            <a:r>
              <a:rPr lang="zh-CN" altLang="en-US" sz="2400" b="1" dirty="0" smtClean="0">
                <a:latin typeface="+mj-ea"/>
                <a:ea typeface="+mj-ea"/>
              </a:rPr>
              <a:t>策略改变</a:t>
            </a:r>
            <a:endParaRPr lang="en-US" altLang="zh-CN" sz="2400" b="1" dirty="0">
              <a:latin typeface="+mj-ea"/>
              <a:ea typeface="+mj-ea"/>
              <a:sym typeface="Wingdings" panose="05000000000000000000" pitchFamily="2" charset="2"/>
            </a:endParaRPr>
          </a:p>
          <a:p>
            <a:pPr marL="228600" indent="-228600">
              <a:lnSpc>
                <a:spcPct val="150000"/>
              </a:lnSpc>
              <a:spcBef>
                <a:spcPts val="1000"/>
              </a:spcBef>
              <a:buClr>
                <a:srgbClr val="F95004"/>
              </a:buClr>
              <a:buFont typeface="Wingdings" panose="05000000000000000000" pitchFamily="2" charset="2"/>
              <a:buChar char="u"/>
            </a:pPr>
            <a:r>
              <a:rPr lang="zh-CN" altLang="en-US" b="1" dirty="0" smtClean="0">
                <a:latin typeface="+mj-ea"/>
                <a:sym typeface="Wingdings" panose="05000000000000000000" pitchFamily="2" charset="2"/>
              </a:rPr>
              <a:t>通过</a:t>
            </a:r>
            <a:r>
              <a:rPr lang="zh-CN" altLang="en-US" b="1" dirty="0">
                <a:latin typeface="+mj-ea"/>
                <a:sym typeface="Wingdings" panose="05000000000000000000" pitchFamily="2" charset="2"/>
              </a:rPr>
              <a:t>咸鱼、小红书、</a:t>
            </a:r>
            <a:r>
              <a:rPr lang="en-US" altLang="zh-CN" b="1" dirty="0">
                <a:latin typeface="+mj-ea"/>
                <a:sym typeface="Wingdings" panose="05000000000000000000" pitchFamily="2" charset="2"/>
              </a:rPr>
              <a:t>B</a:t>
            </a:r>
            <a:r>
              <a:rPr lang="zh-CN" altLang="en-US" b="1" dirty="0">
                <a:latin typeface="+mj-ea"/>
                <a:sym typeface="Wingdings" panose="05000000000000000000" pitchFamily="2" charset="2"/>
              </a:rPr>
              <a:t>站，寻找垂直专业流量，做到精准触</a:t>
            </a:r>
            <a:r>
              <a:rPr lang="zh-CN" altLang="en-US" b="1" dirty="0" smtClean="0">
                <a:latin typeface="+mj-ea"/>
                <a:sym typeface="Wingdings" panose="05000000000000000000" pitchFamily="2" charset="2"/>
              </a:rPr>
              <a:t>达</a:t>
            </a:r>
            <a:endParaRPr lang="zh-CN" altLang="en-US" b="1" dirty="0" smtClean="0">
              <a:latin typeface="+mj-ea"/>
              <a:sym typeface="Wingdings" panose="05000000000000000000" pitchFamily="2" charset="2"/>
            </a:endParaRPr>
          </a:p>
          <a:p>
            <a:pPr marL="228600" indent="-228600">
              <a:lnSpc>
                <a:spcPct val="150000"/>
              </a:lnSpc>
              <a:spcBef>
                <a:spcPts val="1000"/>
              </a:spcBef>
              <a:buClr>
                <a:srgbClr val="F95004"/>
              </a:buClr>
              <a:buFont typeface="Wingdings" panose="05000000000000000000" pitchFamily="2" charset="2"/>
              <a:buChar char="u"/>
            </a:pPr>
            <a:r>
              <a:rPr lang="zh-CN" altLang="en-US" b="1" dirty="0" smtClean="0">
                <a:latin typeface="+mj-ea"/>
                <a:sym typeface="Wingdings" panose="05000000000000000000" pitchFamily="2" charset="2"/>
              </a:rPr>
              <a:t>发展专业化、小型化</a:t>
            </a:r>
            <a:r>
              <a:rPr lang="en-US" altLang="zh-CN" b="1" dirty="0" smtClean="0">
                <a:latin typeface="+mj-ea"/>
                <a:sym typeface="Wingdings" panose="05000000000000000000" pitchFamily="2" charset="2"/>
              </a:rPr>
              <a:t>B</a:t>
            </a:r>
            <a:r>
              <a:rPr lang="zh-CN" altLang="en-US" b="1" dirty="0" smtClean="0">
                <a:latin typeface="+mj-ea"/>
                <a:sym typeface="Wingdings" panose="05000000000000000000" pitchFamily="2" charset="2"/>
              </a:rPr>
              <a:t>端，提高转化率</a:t>
            </a:r>
            <a:endParaRPr lang="en-US" altLang="zh-CN" b="1" dirty="0">
              <a:latin typeface="+mj-ea"/>
              <a:sym typeface="Wingdings" panose="05000000000000000000" pitchFamily="2" charset="2"/>
            </a:endParaRPr>
          </a:p>
          <a:p>
            <a:pPr marL="228600" indent="-228600">
              <a:lnSpc>
                <a:spcPct val="150000"/>
              </a:lnSpc>
              <a:spcBef>
                <a:spcPts val="1000"/>
              </a:spcBef>
              <a:buClr>
                <a:srgbClr val="F95004"/>
              </a:buClr>
              <a:buFont typeface="Wingdings" panose="05000000000000000000" pitchFamily="2" charset="2"/>
              <a:buChar char="u"/>
            </a:pPr>
            <a:r>
              <a:rPr lang="zh-CN" altLang="en-US" b="1" dirty="0" smtClean="0">
                <a:latin typeface="+mj-ea"/>
                <a:sym typeface="Wingdings" panose="05000000000000000000" pitchFamily="2" charset="2"/>
              </a:rPr>
              <a:t>通过</a:t>
            </a:r>
            <a:r>
              <a:rPr lang="zh-CN" altLang="en-US" b="1" dirty="0">
                <a:latin typeface="+mj-ea"/>
                <a:sym typeface="Wingdings" panose="05000000000000000000" pitchFamily="2" charset="2"/>
              </a:rPr>
              <a:t>传统货架式电商平台，做好流量溢出的</a:t>
            </a:r>
            <a:r>
              <a:rPr lang="zh-CN" altLang="en-US" b="1" dirty="0" smtClean="0">
                <a:latin typeface="+mj-ea"/>
                <a:sym typeface="Wingdings" panose="05000000000000000000" pitchFamily="2" charset="2"/>
              </a:rPr>
              <a:t>承接</a:t>
            </a:r>
            <a:endParaRPr lang="en-US" altLang="zh-CN" b="1" dirty="0">
              <a:latin typeface="+mj-ea"/>
              <a:sym typeface="Wingdings" panose="05000000000000000000" pitchFamily="2" charset="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7935025" y="2411895"/>
            <a:ext cx="3664227" cy="3034748"/>
            <a:chOff x="5627874" y="1722783"/>
            <a:chExt cx="5717361" cy="4572360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7874" y="1722783"/>
              <a:ext cx="2723239" cy="3896139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7546" y="3273158"/>
              <a:ext cx="2262071" cy="3021985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42635" y="1795669"/>
              <a:ext cx="1902600" cy="2542084"/>
            </a:xfrm>
            <a:prstGeom prst="rect">
              <a:avLst/>
            </a:prstGeom>
          </p:spPr>
        </p:pic>
      </p:grpSp>
      <p:graphicFrame>
        <p:nvGraphicFramePr>
          <p:cNvPr id="12" name="图示 11"/>
          <p:cNvGraphicFramePr/>
          <p:nvPr/>
        </p:nvGraphicFramePr>
        <p:xfrm>
          <a:off x="4843595" y="2133600"/>
          <a:ext cx="2546819" cy="35650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5"/>
          </p:nvPr>
        </p:nvSpPr>
        <p:spPr>
          <a:xfrm>
            <a:off x="833120" y="828246"/>
            <a:ext cx="9953366" cy="590931"/>
          </a:xfrm>
        </p:spPr>
        <p:txBody>
          <a:bodyPr/>
          <a:lstStyle/>
          <a:p>
            <a:r>
              <a:rPr lang="zh-CN" altLang="en-US" sz="36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案例</a:t>
            </a:r>
            <a:r>
              <a:rPr lang="zh-CN" altLang="en-US" sz="36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展示</a:t>
            </a:r>
            <a:r>
              <a:rPr lang="zh-CN" altLang="en-US" sz="36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（一）</a:t>
            </a:r>
            <a:r>
              <a:rPr lang="en-US" altLang="zh-CN" sz="36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——</a:t>
            </a:r>
            <a:r>
              <a:rPr lang="en-US" altLang="zh-CN" sz="3600" b="1" dirty="0" smtClean="0">
                <a:latin typeface="+mj-ea"/>
              </a:rPr>
              <a:t>《</a:t>
            </a:r>
            <a:r>
              <a:rPr lang="zh-CN" altLang="en-US" sz="3600" b="1" dirty="0">
                <a:latin typeface="+mj-ea"/>
              </a:rPr>
              <a:t>自动控制原理真题必练</a:t>
            </a:r>
            <a:r>
              <a:rPr lang="en-US" altLang="zh-CN" sz="3600" b="1" dirty="0" smtClean="0">
                <a:latin typeface="+mj-ea"/>
              </a:rPr>
              <a:t>》</a:t>
            </a:r>
            <a:endParaRPr lang="en-US" altLang="zh-CN" sz="3600" b="1" dirty="0" smtClean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33730" y="1722755"/>
            <a:ext cx="6674485" cy="2820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1000"/>
              </a:spcBef>
              <a:buClr>
                <a:srgbClr val="F95004"/>
              </a:buClr>
            </a:pPr>
            <a:r>
              <a:rPr lang="zh-CN" altLang="en-US" sz="2400" b="1" dirty="0">
                <a:latin typeface="+mj-ea"/>
                <a:ea typeface="+mj-ea"/>
                <a:sym typeface="Wingdings" panose="05000000000000000000" pitchFamily="2" charset="2"/>
              </a:rPr>
              <a:t>结果</a:t>
            </a:r>
            <a:endParaRPr lang="en-US" altLang="zh-CN" sz="2400" b="1" dirty="0">
              <a:latin typeface="+mj-ea"/>
              <a:ea typeface="+mj-ea"/>
              <a:sym typeface="Wingdings" panose="05000000000000000000" pitchFamily="2" charset="2"/>
            </a:endParaRPr>
          </a:p>
          <a:p>
            <a:pPr marL="228600" indent="-228600">
              <a:lnSpc>
                <a:spcPct val="150000"/>
              </a:lnSpc>
              <a:spcBef>
                <a:spcPts val="1000"/>
              </a:spcBef>
              <a:buClr>
                <a:srgbClr val="F95004"/>
              </a:buClr>
              <a:buFont typeface="Wingdings" panose="05000000000000000000" pitchFamily="2" charset="2"/>
              <a:buChar char="u"/>
            </a:pPr>
            <a:r>
              <a:rPr lang="zh-CN" altLang="en-US" b="1" dirty="0" smtClean="0">
                <a:latin typeface="+mj-ea"/>
                <a:sym typeface="Wingdings" panose="05000000000000000000" pitchFamily="2" charset="2"/>
              </a:rPr>
              <a:t>小红书读书笔记（切片）转发量超</a:t>
            </a:r>
            <a:r>
              <a:rPr lang="en-US" altLang="zh-CN" b="1" dirty="0" smtClean="0">
                <a:latin typeface="+mj-ea"/>
                <a:sym typeface="Wingdings" panose="05000000000000000000" pitchFamily="2" charset="2"/>
              </a:rPr>
              <a:t>1</a:t>
            </a:r>
            <a:r>
              <a:rPr lang="en-US" altLang="zh-CN" b="1" dirty="0" smtClean="0">
                <a:latin typeface="+mj-ea"/>
                <a:sym typeface="Wingdings" panose="05000000000000000000" pitchFamily="2" charset="2"/>
              </a:rPr>
              <a:t>000</a:t>
            </a:r>
            <a:r>
              <a:rPr lang="zh-CN" altLang="en-US" b="1" dirty="0">
                <a:latin typeface="+mj-ea"/>
                <a:sym typeface="Wingdings" panose="05000000000000000000" pitchFamily="2" charset="2"/>
              </a:rPr>
              <a:t>余</a:t>
            </a:r>
            <a:r>
              <a:rPr lang="zh-CN" altLang="en-US" b="1" dirty="0" smtClean="0">
                <a:latin typeface="+mj-ea"/>
                <a:sym typeface="Wingdings" panose="05000000000000000000" pitchFamily="2" charset="2"/>
              </a:rPr>
              <a:t>次，评论</a:t>
            </a:r>
            <a:r>
              <a:rPr lang="en-US" altLang="zh-CN" b="1" dirty="0" smtClean="0">
                <a:latin typeface="+mj-ea"/>
                <a:sym typeface="Wingdings" panose="05000000000000000000" pitchFamily="2" charset="2"/>
              </a:rPr>
              <a:t>5000+</a:t>
            </a:r>
            <a:endParaRPr lang="en-US" altLang="zh-CN" b="1" dirty="0" smtClean="0">
              <a:latin typeface="+mj-ea"/>
              <a:sym typeface="Wingdings" panose="05000000000000000000" pitchFamily="2" charset="2"/>
            </a:endParaRPr>
          </a:p>
          <a:p>
            <a:pPr marL="228600" indent="-228600">
              <a:lnSpc>
                <a:spcPct val="150000"/>
              </a:lnSpc>
              <a:spcBef>
                <a:spcPts val="1000"/>
              </a:spcBef>
              <a:buClr>
                <a:srgbClr val="F95004"/>
              </a:buClr>
              <a:buFont typeface="Wingdings" panose="05000000000000000000" pitchFamily="2" charset="2"/>
              <a:buChar char="u"/>
            </a:pPr>
            <a:r>
              <a:rPr lang="zh-CN" altLang="en-US" b="1" dirty="0" smtClean="0">
                <a:latin typeface="+mj-ea"/>
                <a:sym typeface="Wingdings" panose="05000000000000000000" pitchFamily="2" charset="2"/>
              </a:rPr>
              <a:t>被专业自媒体获评“控制考研习题册”红黑榜之红榜</a:t>
            </a:r>
            <a:endParaRPr lang="en-US" altLang="zh-CN" b="1" dirty="0" smtClean="0">
              <a:latin typeface="+mj-ea"/>
              <a:sym typeface="Wingdings" panose="05000000000000000000" pitchFamily="2" charset="2"/>
            </a:endParaRPr>
          </a:p>
          <a:p>
            <a:pPr marL="228600" indent="-228600">
              <a:lnSpc>
                <a:spcPct val="150000"/>
              </a:lnSpc>
              <a:spcBef>
                <a:spcPts val="1000"/>
              </a:spcBef>
              <a:buClr>
                <a:srgbClr val="F95004"/>
              </a:buClr>
              <a:buFont typeface="Wingdings" panose="05000000000000000000" pitchFamily="2" charset="2"/>
              <a:buChar char="u"/>
            </a:pPr>
            <a:r>
              <a:rPr lang="en-US" altLang="zh-CN" b="1" dirty="0" smtClean="0">
                <a:latin typeface="+mj-ea"/>
                <a:sym typeface="Wingdings" panose="05000000000000000000" pitchFamily="2" charset="2"/>
              </a:rPr>
              <a:t>B</a:t>
            </a:r>
            <a:r>
              <a:rPr lang="zh-CN" altLang="en-US" b="1" dirty="0" smtClean="0">
                <a:latin typeface="+mj-ea"/>
                <a:sym typeface="Wingdings" panose="05000000000000000000" pitchFamily="2" charset="2"/>
              </a:rPr>
              <a:t>站</a:t>
            </a:r>
            <a:r>
              <a:rPr lang="en-US" altLang="zh-CN" b="1" dirty="0" smtClean="0">
                <a:latin typeface="+mj-ea"/>
                <a:sym typeface="Wingdings" panose="05000000000000000000" pitchFamily="2" charset="2"/>
              </a:rPr>
              <a:t>20+</a:t>
            </a:r>
            <a:r>
              <a:rPr lang="zh-CN" altLang="en-US" b="1" dirty="0" smtClean="0">
                <a:latin typeface="+mj-ea"/>
                <a:sym typeface="Wingdings" panose="05000000000000000000" pitchFamily="2" charset="2"/>
              </a:rPr>
              <a:t>小</a:t>
            </a:r>
            <a:r>
              <a:rPr lang="en-US" altLang="zh-CN" b="1" dirty="0" smtClean="0">
                <a:latin typeface="+mj-ea"/>
                <a:sym typeface="Wingdings" panose="05000000000000000000" pitchFamily="2" charset="2"/>
              </a:rPr>
              <a:t>Up</a:t>
            </a:r>
            <a:r>
              <a:rPr lang="zh-CN" altLang="en-US" b="1" dirty="0" smtClean="0">
                <a:latin typeface="+mj-ea"/>
                <a:sym typeface="Wingdings" panose="05000000000000000000" pitchFamily="2" charset="2"/>
              </a:rPr>
              <a:t>主通过本书讲题</a:t>
            </a:r>
            <a:endParaRPr lang="zh-CN" altLang="en-US" b="1" dirty="0" smtClean="0">
              <a:latin typeface="+mj-ea"/>
              <a:sym typeface="Wingdings" panose="05000000000000000000" pitchFamily="2" charset="2"/>
            </a:endParaRPr>
          </a:p>
          <a:p>
            <a:pPr marL="228600" indent="-228600">
              <a:lnSpc>
                <a:spcPct val="150000"/>
              </a:lnSpc>
              <a:spcBef>
                <a:spcPts val="1000"/>
              </a:spcBef>
              <a:buClr>
                <a:srgbClr val="F95004"/>
              </a:buClr>
              <a:buFont typeface="Wingdings" panose="05000000000000000000" pitchFamily="2" charset="2"/>
              <a:buChar char="u"/>
            </a:pPr>
            <a:r>
              <a:rPr lang="zh-CN" altLang="en-US" b="1" dirty="0" smtClean="0">
                <a:latin typeface="+mj-ea"/>
                <a:sym typeface="Wingdings" panose="05000000000000000000" pitchFamily="2" charset="2"/>
              </a:rPr>
              <a:t>传统货架式电商平台搜索排名上升至垂类</a:t>
            </a:r>
            <a:r>
              <a:rPr lang="en-US" altLang="zh-CN" b="1" dirty="0">
                <a:latin typeface="+mj-ea"/>
                <a:sym typeface="Wingdings" panose="05000000000000000000" pitchFamily="2" charset="2"/>
              </a:rPr>
              <a:t>T</a:t>
            </a:r>
            <a:r>
              <a:rPr lang="en-US" altLang="zh-CN" b="1" dirty="0" smtClean="0">
                <a:latin typeface="+mj-ea"/>
                <a:sym typeface="Wingdings" panose="05000000000000000000" pitchFamily="2" charset="2"/>
              </a:rPr>
              <a:t>op20</a:t>
            </a:r>
            <a:endParaRPr lang="en-US" altLang="zh-CN" b="1" dirty="0">
              <a:latin typeface="+mj-ea"/>
              <a:sym typeface="Wingdings" panose="05000000000000000000" pitchFamily="2" charset="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7935025" y="2411895"/>
            <a:ext cx="3664227" cy="3034748"/>
            <a:chOff x="5627874" y="1722783"/>
            <a:chExt cx="5717361" cy="4572360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7874" y="1722783"/>
              <a:ext cx="2723239" cy="3896139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7546" y="3273158"/>
              <a:ext cx="2262071" cy="3021985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42635" y="1795669"/>
              <a:ext cx="1902600" cy="2542084"/>
            </a:xfrm>
            <a:prstGeom prst="rect">
              <a:avLst/>
            </a:prstGeom>
          </p:spPr>
        </p:pic>
      </p:grpSp>
      <p:sp>
        <p:nvSpPr>
          <p:cNvPr id="11" name="矩形 10"/>
          <p:cNvSpPr/>
          <p:nvPr/>
        </p:nvSpPr>
        <p:spPr>
          <a:xfrm>
            <a:off x="833120" y="4998085"/>
            <a:ext cx="6706235" cy="49530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zh-CN" altLang="en-US" sz="2400" b="1" dirty="0" smtClean="0">
                <a:solidFill>
                  <a:srgbClr val="F95004"/>
                </a:solidFill>
                <a:latin typeface="+mj-ea"/>
                <a:ea typeface="+mj-ea"/>
                <a:sym typeface="Wingdings" panose="05000000000000000000" pitchFamily="2" charset="2"/>
              </a:rPr>
              <a:t>半</a:t>
            </a:r>
            <a:r>
              <a:rPr lang="zh-CN" altLang="en-US" sz="2400" b="1" dirty="0">
                <a:solidFill>
                  <a:srgbClr val="F95004"/>
                </a:solidFill>
                <a:latin typeface="+mj-ea"/>
                <a:ea typeface="+mj-ea"/>
                <a:sym typeface="Wingdings" panose="05000000000000000000" pitchFamily="2" charset="2"/>
              </a:rPr>
              <a:t>年内销售完库存并加</a:t>
            </a:r>
            <a:r>
              <a:rPr lang="zh-CN" altLang="en-US" sz="2400" b="1" dirty="0" smtClean="0">
                <a:solidFill>
                  <a:srgbClr val="F95004"/>
                </a:solidFill>
                <a:latin typeface="+mj-ea"/>
                <a:ea typeface="+mj-ea"/>
                <a:sym typeface="Wingdings" panose="05000000000000000000" pitchFamily="2" charset="2"/>
              </a:rPr>
              <a:t>印</a:t>
            </a:r>
            <a:endParaRPr lang="zh-CN" altLang="en-US" sz="2400" b="1" dirty="0">
              <a:solidFill>
                <a:srgbClr val="F95004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5"/>
          </p:nvPr>
        </p:nvSpPr>
        <p:spPr>
          <a:xfrm>
            <a:off x="833120" y="625627"/>
            <a:ext cx="10089622" cy="996170"/>
          </a:xfrm>
        </p:spPr>
        <p:txBody>
          <a:bodyPr/>
          <a:lstStyle/>
          <a:p>
            <a:r>
              <a:rPr lang="zh-CN" altLang="en-US" sz="36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案例</a:t>
            </a:r>
            <a:r>
              <a:rPr lang="zh-CN" altLang="en-US" sz="36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展示（二</a:t>
            </a:r>
            <a:r>
              <a:rPr lang="zh-CN" altLang="en-US" sz="36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r>
              <a:rPr lang="en-US" altLang="zh-CN" sz="36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——《</a:t>
            </a:r>
            <a:r>
              <a:rPr lang="zh-CN" altLang="en-US" sz="36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信号与系统考研</a:t>
            </a:r>
            <a:r>
              <a:rPr lang="zh-CN" altLang="en-US" sz="36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指导</a:t>
            </a:r>
            <a:r>
              <a:rPr lang="en-US" altLang="zh-CN" sz="36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》</a:t>
            </a:r>
            <a:endParaRPr lang="en-US" altLang="zh-CN" sz="3600" b="1" dirty="0" smtClean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2000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新书《良哥考研信号与系统》持续</a:t>
            </a:r>
            <a:r>
              <a:rPr lang="zh-CN" altLang="en-US" sz="2000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垂直</a:t>
            </a:r>
            <a:r>
              <a:rPr lang="zh-CN" altLang="en-US" sz="2000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推广两周后，搜索人气由不知名上升至全网第9位</a:t>
            </a:r>
            <a:endParaRPr lang="zh-CN" altLang="en-US" sz="2000" b="1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1"/>
          <a:srcRect l="636" t="2813" r="397" b="1903"/>
          <a:stretch>
            <a:fillRect/>
          </a:stretch>
        </p:blipFill>
        <p:spPr>
          <a:xfrm>
            <a:off x="1152525" y="1882775"/>
            <a:ext cx="9488170" cy="438848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5"/>
          </p:nvPr>
        </p:nvSpPr>
        <p:spPr>
          <a:xfrm>
            <a:off x="833120" y="829072"/>
            <a:ext cx="10870565" cy="589280"/>
          </a:xfrm>
        </p:spPr>
        <p:txBody>
          <a:bodyPr/>
          <a:lstStyle/>
          <a:p>
            <a:pPr algn="l"/>
            <a:r>
              <a:rPr lang="zh-CN" altLang="en-US" sz="36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案例展示</a:t>
            </a:r>
            <a:r>
              <a:rPr lang="zh-CN" altLang="en-US" sz="36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（三）</a:t>
            </a:r>
            <a:r>
              <a:rPr lang="en-US" altLang="zh-CN" sz="36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——</a:t>
            </a:r>
            <a:r>
              <a:rPr lang="en-US" altLang="zh-CN" sz="3600" b="1" dirty="0" smtClean="0">
                <a:latin typeface="+mj-ea"/>
              </a:rPr>
              <a:t>《</a:t>
            </a:r>
            <a:r>
              <a:rPr lang="zh-CN" altLang="en-US" sz="36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SSCI期刊学术论文写作指南</a:t>
            </a:r>
            <a:r>
              <a:rPr lang="en-US" altLang="zh-CN" sz="3600" b="1" dirty="0" smtClean="0">
                <a:latin typeface="+mj-ea"/>
              </a:rPr>
              <a:t>》</a:t>
            </a:r>
            <a:endParaRPr lang="en-US" altLang="zh-CN" sz="3600" b="1" dirty="0" smtClean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33730" y="1722755"/>
            <a:ext cx="6674485" cy="396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1000"/>
              </a:spcBef>
              <a:buClr>
                <a:srgbClr val="F95004"/>
              </a:buClr>
            </a:pPr>
            <a:r>
              <a:rPr lang="zh-CN" altLang="en-US" sz="2400" b="1" dirty="0">
                <a:solidFill>
                  <a:srgbClr val="FF0000"/>
                </a:solidFill>
                <a:latin typeface="+mj-ea"/>
                <a:ea typeface="+mj-ea"/>
                <a:sym typeface="Wingdings" panose="05000000000000000000" pitchFamily="2" charset="2"/>
              </a:rPr>
              <a:t>操作流程</a:t>
            </a:r>
            <a:endParaRPr lang="en-US" altLang="zh-CN" sz="2400" b="1" dirty="0">
              <a:solidFill>
                <a:srgbClr val="FF0000"/>
              </a:solidFill>
              <a:latin typeface="+mj-ea"/>
              <a:ea typeface="+mj-ea"/>
              <a:sym typeface="Wingdings" panose="05000000000000000000" pitchFamily="2" charset="2"/>
            </a:endParaRPr>
          </a:p>
          <a:p>
            <a:pPr marL="228600" indent="-228600">
              <a:lnSpc>
                <a:spcPct val="150000"/>
              </a:lnSpc>
              <a:spcBef>
                <a:spcPts val="1000"/>
              </a:spcBef>
              <a:buClr>
                <a:srgbClr val="F95004"/>
              </a:buClr>
              <a:buFont typeface="Wingdings" panose="05000000000000000000" pitchFamily="2" charset="2"/>
              <a:buChar char="u"/>
            </a:pPr>
            <a:r>
              <a:rPr lang="zh-CN" altLang="en-US" b="1" dirty="0" smtClean="0">
                <a:latin typeface="+mj-ea"/>
                <a:sym typeface="Wingdings" panose="05000000000000000000" pitchFamily="2" charset="2"/>
              </a:rPr>
              <a:t>通过学校研究生院的，收集学术群信息；通过学术群转发切片图文宣传</a:t>
            </a:r>
            <a:endParaRPr lang="en-US" altLang="zh-CN" b="1" dirty="0" smtClean="0">
              <a:latin typeface="+mj-ea"/>
              <a:sym typeface="Wingdings" panose="05000000000000000000" pitchFamily="2" charset="2"/>
            </a:endParaRPr>
          </a:p>
          <a:p>
            <a:pPr marL="228600" indent="-228600">
              <a:lnSpc>
                <a:spcPct val="150000"/>
              </a:lnSpc>
              <a:spcBef>
                <a:spcPts val="1000"/>
              </a:spcBef>
              <a:buClr>
                <a:srgbClr val="F95004"/>
              </a:buClr>
              <a:buFont typeface="Wingdings" panose="05000000000000000000" pitchFamily="2" charset="2"/>
              <a:buChar char="u"/>
            </a:pPr>
            <a:r>
              <a:rPr lang="zh-CN" altLang="en-US" b="1" dirty="0" smtClean="0">
                <a:latin typeface="+mj-ea"/>
                <a:sym typeface="Wingdings" panose="05000000000000000000" pitchFamily="2" charset="2"/>
              </a:rPr>
              <a:t>通过垂类</a:t>
            </a:r>
            <a:r>
              <a:rPr lang="en-US" altLang="zh-CN" b="1" dirty="0" smtClean="0">
                <a:latin typeface="+mj-ea"/>
                <a:sym typeface="Wingdings" panose="05000000000000000000" pitchFamily="2" charset="2"/>
              </a:rPr>
              <a:t>Up</a:t>
            </a:r>
            <a:r>
              <a:rPr lang="zh-CN" altLang="en-US" b="1" dirty="0" smtClean="0">
                <a:latin typeface="+mj-ea"/>
                <a:sym typeface="Wingdings" panose="05000000000000000000" pitchFamily="2" charset="2"/>
              </a:rPr>
              <a:t>主进行视频和播客转发和带货，提高转化率</a:t>
            </a:r>
            <a:endParaRPr lang="en-US" altLang="zh-CN" b="1" dirty="0" smtClean="0">
              <a:latin typeface="+mj-ea"/>
              <a:sym typeface="Wingdings" panose="05000000000000000000" pitchFamily="2" charset="2"/>
            </a:endParaRPr>
          </a:p>
          <a:p>
            <a:pPr marL="228600" indent="-228600">
              <a:lnSpc>
                <a:spcPct val="150000"/>
              </a:lnSpc>
              <a:spcBef>
                <a:spcPts val="1000"/>
              </a:spcBef>
              <a:buClr>
                <a:srgbClr val="F95004"/>
              </a:buClr>
              <a:buFont typeface="Wingdings" panose="05000000000000000000" pitchFamily="2" charset="2"/>
              <a:buChar char="u"/>
            </a:pPr>
            <a:r>
              <a:rPr lang="zh-CN" altLang="en-US" b="1" dirty="0" smtClean="0">
                <a:latin typeface="+mj-ea"/>
                <a:sym typeface="Wingdings" panose="05000000000000000000" pitchFamily="2" charset="2"/>
              </a:rPr>
              <a:t>货架式电商作为补充</a:t>
            </a:r>
            <a:endParaRPr lang="zh-CN" altLang="en-US" b="1" dirty="0" smtClean="0">
              <a:latin typeface="+mj-ea"/>
              <a:sym typeface="Wingdings" panose="05000000000000000000" pitchFamily="2" charset="2"/>
            </a:endParaRPr>
          </a:p>
          <a:p>
            <a:pPr algn="l">
              <a:lnSpc>
                <a:spcPct val="150000"/>
              </a:lnSpc>
              <a:spcBef>
                <a:spcPts val="1000"/>
              </a:spcBef>
              <a:buClr>
                <a:srgbClr val="F95004"/>
              </a:buClr>
              <a:buSzTx/>
              <a:buFontTx/>
              <a:buNone/>
            </a:pPr>
            <a:r>
              <a:rPr lang="zh-CN" altLang="en-US" sz="2400" b="1" dirty="0">
                <a:solidFill>
                  <a:srgbClr val="FF0000"/>
                </a:solidFill>
                <a:latin typeface="+mj-ea"/>
                <a:ea typeface="+mj-ea"/>
                <a:sym typeface="Wingdings" panose="05000000000000000000" pitchFamily="2" charset="2"/>
              </a:rPr>
              <a:t>发行流程</a:t>
            </a:r>
            <a:endParaRPr lang="zh-CN" altLang="en-US" sz="2400" b="1" dirty="0">
              <a:solidFill>
                <a:srgbClr val="FF0000"/>
              </a:solidFill>
              <a:latin typeface="+mj-ea"/>
              <a:ea typeface="+mj-ea"/>
              <a:sym typeface="Wingdings" panose="05000000000000000000" pitchFamily="2" charset="2"/>
            </a:endParaRPr>
          </a:p>
          <a:p>
            <a:pPr indent="0">
              <a:lnSpc>
                <a:spcPct val="150000"/>
              </a:lnSpc>
              <a:spcBef>
                <a:spcPts val="1000"/>
              </a:spcBef>
              <a:buClr>
                <a:srgbClr val="F95004"/>
              </a:buClr>
              <a:buFont typeface="Wingdings" panose="05000000000000000000" pitchFamily="2" charset="2"/>
              <a:buNone/>
            </a:pPr>
            <a:r>
              <a:rPr lang="zh-CN" altLang="en-US" sz="2000" b="1" dirty="0">
                <a:latin typeface="+mj-ea"/>
                <a:sym typeface="Wingdings" panose="05000000000000000000" pitchFamily="2" charset="2"/>
              </a:rPr>
              <a:t>分析产品</a:t>
            </a:r>
            <a:r>
              <a:rPr lang="en-US" altLang="zh-CN" sz="2000" b="1" dirty="0">
                <a:latin typeface="+mj-ea"/>
                <a:sym typeface="Wingdings" panose="05000000000000000000" pitchFamily="2" charset="2"/>
              </a:rPr>
              <a:t>—</a:t>
            </a:r>
            <a:r>
              <a:rPr lang="zh-CN" altLang="en-US" sz="2000" b="1" dirty="0">
                <a:latin typeface="+mj-ea"/>
                <a:sym typeface="Wingdings" panose="05000000000000000000" pitchFamily="2" charset="2"/>
              </a:rPr>
              <a:t>物料先行</a:t>
            </a:r>
            <a:r>
              <a:rPr lang="en-US" altLang="zh-CN" sz="2000" b="1" dirty="0">
                <a:latin typeface="+mj-ea"/>
                <a:sym typeface="Wingdings" panose="05000000000000000000" pitchFamily="2" charset="2"/>
              </a:rPr>
              <a:t>—</a:t>
            </a:r>
            <a:r>
              <a:rPr lang="zh-CN" altLang="en-US" sz="2000" b="1" dirty="0">
                <a:latin typeface="+mj-ea"/>
                <a:sym typeface="Wingdings" panose="05000000000000000000" pitchFamily="2" charset="2"/>
              </a:rPr>
              <a:t>垂直投放</a:t>
            </a:r>
            <a:r>
              <a:rPr lang="en-US" altLang="zh-CN" sz="2000" b="1" dirty="0">
                <a:latin typeface="+mj-ea"/>
                <a:sym typeface="Wingdings" panose="05000000000000000000" pitchFamily="2" charset="2"/>
              </a:rPr>
              <a:t>—</a:t>
            </a:r>
            <a:r>
              <a:rPr lang="zh-CN" altLang="en-US" sz="2000" b="1" dirty="0">
                <a:latin typeface="+mj-ea"/>
                <a:sym typeface="Wingdings" panose="05000000000000000000" pitchFamily="2" charset="2"/>
              </a:rPr>
              <a:t>化整为零</a:t>
            </a:r>
            <a:r>
              <a:rPr lang="en-US" altLang="zh-CN" sz="2000" b="1" dirty="0">
                <a:latin typeface="+mj-ea"/>
                <a:sym typeface="Wingdings" panose="05000000000000000000" pitchFamily="2" charset="2"/>
              </a:rPr>
              <a:t>—</a:t>
            </a:r>
            <a:r>
              <a:rPr lang="zh-CN" altLang="en-US" sz="2000" b="1" dirty="0">
                <a:latin typeface="+mj-ea"/>
                <a:sym typeface="Wingdings" panose="05000000000000000000" pitchFamily="2" charset="2"/>
              </a:rPr>
              <a:t>平台补充</a:t>
            </a:r>
            <a:endParaRPr lang="zh-CN" altLang="en-US" sz="2000" b="1" dirty="0">
              <a:latin typeface="+mj-ea"/>
              <a:sym typeface="Wingdings" panose="05000000000000000000" pitchFamily="2" charset="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33120" y="4998085"/>
            <a:ext cx="6706235" cy="49530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endParaRPr lang="zh-CN" altLang="en-US" sz="2400" b="1" dirty="0" smtClean="0">
              <a:solidFill>
                <a:srgbClr val="F95004"/>
              </a:solidFill>
              <a:latin typeface="+mj-ea"/>
              <a:ea typeface="+mj-ea"/>
              <a:sym typeface="Wingdings" panose="05000000000000000000" pitchFamily="2" charset="2"/>
            </a:endParaRPr>
          </a:p>
          <a:p>
            <a:pPr algn="ctr"/>
            <a:endParaRPr lang="zh-CN" altLang="en-US" sz="2400" b="1" dirty="0" smtClean="0">
              <a:solidFill>
                <a:srgbClr val="F95004"/>
              </a:solidFill>
              <a:latin typeface="+mj-ea"/>
              <a:ea typeface="+mj-ea"/>
              <a:sym typeface="Wingdings" panose="05000000000000000000" pitchFamily="2" charset="2"/>
            </a:endParaRPr>
          </a:p>
          <a:p>
            <a:pPr algn="ctr"/>
            <a:r>
              <a:rPr lang="zh-CN" altLang="en-US" sz="2400" b="1" dirty="0" smtClean="0">
                <a:solidFill>
                  <a:srgbClr val="F95004"/>
                </a:solidFill>
                <a:latin typeface="+mj-ea"/>
                <a:ea typeface="+mj-ea"/>
                <a:sym typeface="Wingdings" panose="05000000000000000000" pitchFamily="2" charset="2"/>
              </a:rPr>
              <a:t>结果：一</a:t>
            </a:r>
            <a:r>
              <a:rPr lang="zh-CN" altLang="en-US" sz="2400" b="1" dirty="0">
                <a:solidFill>
                  <a:srgbClr val="F95004"/>
                </a:solidFill>
                <a:latin typeface="+mj-ea"/>
                <a:ea typeface="+mj-ea"/>
                <a:sym typeface="Wingdings" panose="05000000000000000000" pitchFamily="2" charset="2"/>
              </a:rPr>
              <a:t>年内销售</a:t>
            </a:r>
            <a:r>
              <a:rPr lang="en-US" altLang="zh-CN" sz="2400" b="1" dirty="0">
                <a:solidFill>
                  <a:srgbClr val="F95004"/>
                </a:solidFill>
                <a:latin typeface="+mj-ea"/>
                <a:ea typeface="+mj-ea"/>
                <a:sym typeface="Wingdings" panose="05000000000000000000" pitchFamily="2" charset="2"/>
              </a:rPr>
              <a:t>10000+</a:t>
            </a:r>
            <a:r>
              <a:rPr lang="zh-CN" altLang="en-US" sz="2400" b="1" dirty="0">
                <a:solidFill>
                  <a:srgbClr val="F95004"/>
                </a:solidFill>
                <a:latin typeface="+mj-ea"/>
                <a:ea typeface="+mj-ea"/>
                <a:sym typeface="Wingdings" panose="05000000000000000000" pitchFamily="2" charset="2"/>
              </a:rPr>
              <a:t>册</a:t>
            </a:r>
            <a:endParaRPr lang="zh-CN" altLang="en-US" sz="2400" b="1" dirty="0">
              <a:solidFill>
                <a:srgbClr val="F95004"/>
              </a:solidFill>
              <a:latin typeface="+mj-ea"/>
              <a:ea typeface="+mj-ea"/>
              <a:sym typeface="Wingdings" panose="05000000000000000000" pitchFamily="2" charset="2"/>
            </a:endParaRPr>
          </a:p>
        </p:txBody>
      </p:sp>
      <p:pic>
        <p:nvPicPr>
          <p:cNvPr id="2" name="图片 1"/>
          <p:cNvPicPr/>
          <p:nvPr/>
        </p:nvPicPr>
        <p:blipFill>
          <a:blip r:embed="rId1"/>
          <a:stretch>
            <a:fillRect/>
          </a:stretch>
        </p:blipFill>
        <p:spPr>
          <a:xfrm>
            <a:off x="7807960" y="1892300"/>
            <a:ext cx="3208655" cy="418211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1000">
              <a:srgbClr val="0A0E17"/>
            </a:gs>
            <a:gs pos="100000">
              <a:srgbClr val="182337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黑暗里有星球&#10;&#10;描述已自动生成"/>
          <p:cNvPicPr>
            <a:picLocks noChangeAspect="1"/>
          </p:cNvPicPr>
          <p:nvPr/>
        </p:nvPicPr>
        <p:blipFill>
          <a:blip r:embed="rId1" cstate="screen"/>
          <a:srcRect r="23405"/>
          <a:stretch>
            <a:fillRect/>
          </a:stretch>
        </p:blipFill>
        <p:spPr>
          <a:xfrm>
            <a:off x="5277116" y="0"/>
            <a:ext cx="6914885" cy="6858000"/>
          </a:xfrm>
          <a:custGeom>
            <a:avLst/>
            <a:gdLst>
              <a:gd name="connsiteX0" fmla="*/ 0 w 6914885"/>
              <a:gd name="connsiteY0" fmla="*/ 0 h 6858000"/>
              <a:gd name="connsiteX1" fmla="*/ 6914885 w 6914885"/>
              <a:gd name="connsiteY1" fmla="*/ 0 h 6858000"/>
              <a:gd name="connsiteX2" fmla="*/ 6914885 w 6914885"/>
              <a:gd name="connsiteY2" fmla="*/ 6858000 h 6858000"/>
              <a:gd name="connsiteX3" fmla="*/ 0 w 6914885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14885" h="6858000">
                <a:moveTo>
                  <a:pt x="0" y="0"/>
                </a:moveTo>
                <a:lnTo>
                  <a:pt x="6914885" y="0"/>
                </a:lnTo>
                <a:lnTo>
                  <a:pt x="691488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1055688" y="908050"/>
            <a:ext cx="10463212" cy="2554545"/>
          </a:xfrm>
        </p:spPr>
        <p:txBody>
          <a:bodyPr/>
          <a:lstStyle/>
          <a:p>
            <a:br>
              <a:rPr lang="en-US" dirty="0" smtClean="0"/>
            </a:br>
            <a:br>
              <a:rPr lang="en-US" dirty="0" smtClean="0"/>
            </a:br>
            <a:r>
              <a:rPr dirty="0" smtClean="0"/>
              <a:t>这是个最好的</a:t>
            </a:r>
            <a:r>
              <a:rPr lang="zh-CN" altLang="en-US" dirty="0" smtClean="0"/>
              <a:t>时代</a:t>
            </a:r>
            <a:r>
              <a:rPr dirty="0" smtClean="0"/>
              <a:t>，也是个最</a:t>
            </a:r>
            <a:r>
              <a:rPr lang="zh-CN" altLang="en-US" dirty="0" smtClean="0"/>
              <a:t>坏</a:t>
            </a:r>
            <a:r>
              <a:rPr dirty="0" smtClean="0"/>
              <a:t>的</a:t>
            </a:r>
            <a:r>
              <a:rPr lang="zh-CN" altLang="en-US" dirty="0" smtClean="0"/>
              <a:t>时代</a:t>
            </a:r>
            <a:br>
              <a:rPr lang="en-US" altLang="zh-CN" dirty="0" smtClean="0"/>
            </a:br>
            <a:r>
              <a:rPr lang="en-US" altLang="zh-CN" dirty="0" smtClean="0"/>
              <a:t>                                               </a:t>
            </a:r>
            <a:r>
              <a:rPr lang="en-US" altLang="zh-CN" sz="2000" dirty="0" smtClean="0"/>
              <a:t>——</a:t>
            </a:r>
            <a:r>
              <a:rPr lang="zh-CN" altLang="en-US" sz="2000" dirty="0" smtClean="0"/>
              <a:t>狄更斯</a:t>
            </a:r>
            <a:endParaRPr sz="2000" dirty="0"/>
          </a:p>
        </p:txBody>
      </p:sp>
      <p:sp>
        <p:nvSpPr>
          <p:cNvPr id="4" name="文本框 3"/>
          <p:cNvSpPr txBox="1"/>
          <p:nvPr/>
        </p:nvSpPr>
        <p:spPr>
          <a:xfrm>
            <a:off x="1159510" y="3696970"/>
            <a:ext cx="7948295" cy="1260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Clr>
                <a:srgbClr val="F95004"/>
              </a:buClr>
              <a:buFont typeface="Wingdings" panose="05000000000000000000" charset="0"/>
              <a:buChar char="u"/>
            </a:pPr>
            <a:r>
              <a:rPr lang="zh-CN" altLang="en-US" sz="2000" b="1" dirty="0" smtClean="0">
                <a:latin typeface="微软雅黑" panose="020B0503020204020204" charset="-122"/>
                <a:ea typeface="微软雅黑" panose="020B0503020204020204" charset="-122"/>
              </a:rPr>
              <a:t>对于互联网公司来说，这是个最好的时代</a:t>
            </a:r>
            <a:endParaRPr lang="zh-CN" altLang="en-US" sz="2000" b="1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 marL="342900" indent="-342900">
              <a:lnSpc>
                <a:spcPct val="200000"/>
              </a:lnSpc>
              <a:buClr>
                <a:srgbClr val="F95004"/>
              </a:buClr>
              <a:buFont typeface="Wingdings" panose="05000000000000000000" charset="0"/>
              <a:buChar char="u"/>
            </a:pPr>
            <a:r>
              <a:rPr lang="zh-CN" altLang="en-US" b="1" dirty="0" smtClean="0">
                <a:latin typeface="微软雅黑" panose="020B0503020204020204" charset="-122"/>
                <a:ea typeface="微软雅黑" panose="020B0503020204020204" charset="-122"/>
              </a:rPr>
              <a:t>但，对于出版社，尤其是大学出版社而言，这是个最坏的时代</a:t>
            </a:r>
            <a:endParaRPr lang="zh-CN" altLang="en-US" b="1" dirty="0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</p:nvPr>
        </p:nvSpPr>
        <p:spPr>
          <a:xfrm>
            <a:off x="1400206" y="1172636"/>
            <a:ext cx="9758519" cy="768350"/>
          </a:xfrm>
          <a:prstGeom prst="rect">
            <a:avLst/>
          </a:prstGeom>
        </p:spPr>
        <p:txBody>
          <a:bodyPr/>
          <a:lstStyle/>
          <a:p>
            <a:r>
              <a:rPr lang="zh-CN" altLang="en-US" sz="4400" b="1" dirty="0" smtClean="0">
                <a:ea typeface="Microsoft YaHei UI" panose="020B0503020204020204" pitchFamily="34" charset="-122"/>
              </a:rPr>
              <a:t>路径</a:t>
            </a:r>
            <a:endParaRPr lang="zh-CN" altLang="en-US" sz="4400" b="1" dirty="0" smtClean="0">
              <a:ea typeface="Microsoft YaHei UI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125206" y="1238871"/>
            <a:ext cx="58957" cy="601359"/>
            <a:chOff x="1234" y="4667"/>
            <a:chExt cx="144" cy="1468"/>
          </a:xfrm>
          <a:solidFill>
            <a:schemeClr val="tx1"/>
          </a:solidFill>
        </p:grpSpPr>
        <p:sp>
          <p:nvSpPr>
            <p:cNvPr id="8" name="椭圆 7"/>
            <p:cNvSpPr/>
            <p:nvPr/>
          </p:nvSpPr>
          <p:spPr>
            <a:xfrm>
              <a:off x="1234" y="4667"/>
              <a:ext cx="144" cy="1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等线 Light" panose="02010600030101010101" pitchFamily="2" charset="-122"/>
                <a:ea typeface="等线 Light" panose="02010600030101010101" pitchFamily="2" charset="-122"/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1234" y="4998"/>
              <a:ext cx="144" cy="1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等线 Light" panose="02010600030101010101" pitchFamily="2" charset="-122"/>
                <a:ea typeface="等线 Light" panose="02010600030101010101" pitchFamily="2" charset="-122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1234" y="5329"/>
              <a:ext cx="144" cy="1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等线 Light" panose="02010600030101010101" pitchFamily="2" charset="-122"/>
                <a:ea typeface="等线 Light" panose="02010600030101010101" pitchFamily="2" charset="-122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1234" y="5660"/>
              <a:ext cx="144" cy="1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等线 Light" panose="02010600030101010101" pitchFamily="2" charset="-122"/>
                <a:ea typeface="等线 Light" panose="02010600030101010101" pitchFamily="2" charset="-122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1234" y="5991"/>
              <a:ext cx="144" cy="1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等线 Light" panose="02010600030101010101" pitchFamily="2" charset="-122"/>
                <a:ea typeface="等线 Light" panose="02010600030101010101" pitchFamily="2" charset="-122"/>
              </a:endParaRPr>
            </a:p>
          </p:txBody>
        </p:sp>
      </p:grpSp>
      <p:cxnSp>
        <p:nvCxnSpPr>
          <p:cNvPr id="16" name="直接箭头连接符 15"/>
          <p:cNvCxnSpPr/>
          <p:nvPr/>
        </p:nvCxnSpPr>
        <p:spPr>
          <a:xfrm>
            <a:off x="10647749" y="5813469"/>
            <a:ext cx="63810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矩形 24"/>
          <p:cNvSpPr/>
          <p:nvPr/>
        </p:nvSpPr>
        <p:spPr>
          <a:xfrm>
            <a:off x="2173355" y="2227988"/>
            <a:ext cx="8395253" cy="29127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lnSpc>
                <a:spcPct val="150000"/>
              </a:lnSpc>
              <a:spcBef>
                <a:spcPts val="1000"/>
              </a:spcBef>
              <a:buClr>
                <a:srgbClr val="F95004"/>
              </a:buClr>
              <a:buFont typeface="Wingdings" panose="05000000000000000000" pitchFamily="2" charset="2"/>
              <a:buChar char="u"/>
            </a:pPr>
            <a:r>
              <a:rPr lang="zh-CN" altLang="en-US" sz="2000" b="1" dirty="0">
                <a:latin typeface="+mj-ea"/>
                <a:ea typeface="+mj-ea"/>
              </a:rPr>
              <a:t>调整</a:t>
            </a:r>
            <a:r>
              <a:rPr lang="zh-CN" altLang="en-US" sz="2000" b="1" dirty="0">
                <a:latin typeface="+mj-ea"/>
                <a:ea typeface="+mj-ea"/>
              </a:rPr>
              <a:t>渠道策略，重点发展小型化、碎片化、垂直化</a:t>
            </a:r>
            <a:r>
              <a:rPr lang="en-US" altLang="zh-CN" sz="2000" b="1" dirty="0">
                <a:latin typeface="+mj-ea"/>
                <a:ea typeface="+mj-ea"/>
              </a:rPr>
              <a:t>B</a:t>
            </a:r>
            <a:r>
              <a:rPr lang="zh-CN" altLang="en-US" sz="2000" b="1" dirty="0" smtClean="0">
                <a:latin typeface="+mj-ea"/>
                <a:ea typeface="+mj-ea"/>
              </a:rPr>
              <a:t>端</a:t>
            </a:r>
            <a:endParaRPr lang="en-US" altLang="zh-CN" sz="2000" b="1" dirty="0" smtClean="0">
              <a:latin typeface="+mj-ea"/>
              <a:ea typeface="+mj-ea"/>
            </a:endParaRPr>
          </a:p>
          <a:p>
            <a:pPr marL="228600" lvl="0" indent="-228600">
              <a:lnSpc>
                <a:spcPct val="150000"/>
              </a:lnSpc>
              <a:spcBef>
                <a:spcPts val="1000"/>
              </a:spcBef>
              <a:buClr>
                <a:srgbClr val="F95004"/>
              </a:buClr>
              <a:buFont typeface="Wingdings" panose="05000000000000000000" pitchFamily="2" charset="2"/>
              <a:buChar char="u"/>
            </a:pPr>
            <a:r>
              <a:rPr lang="zh-CN" altLang="en-US" sz="2000" b="1" dirty="0" smtClean="0">
                <a:latin typeface="+mj-ea"/>
                <a:ea typeface="+mj-ea"/>
              </a:rPr>
              <a:t>稳住</a:t>
            </a:r>
            <a:r>
              <a:rPr lang="zh-CN" altLang="en-US" sz="2000" b="1" dirty="0">
                <a:latin typeface="+mj-ea"/>
                <a:ea typeface="+mj-ea"/>
              </a:rPr>
              <a:t>传统线下渠道和平台类“货架”电商，作为溢出流量的承接</a:t>
            </a:r>
            <a:r>
              <a:rPr lang="zh-CN" altLang="en-US" sz="2000" b="1" dirty="0" smtClean="0">
                <a:latin typeface="+mj-ea"/>
                <a:ea typeface="+mj-ea"/>
              </a:rPr>
              <a:t>端</a:t>
            </a:r>
            <a:endParaRPr lang="zh-CN" altLang="en-US" sz="2000" b="1" dirty="0">
              <a:latin typeface="+mj-ea"/>
              <a:ea typeface="+mj-ea"/>
            </a:endParaRPr>
          </a:p>
          <a:p>
            <a:pPr marL="228600" lvl="0" indent="-228600">
              <a:lnSpc>
                <a:spcPct val="150000"/>
              </a:lnSpc>
              <a:spcBef>
                <a:spcPts val="1000"/>
              </a:spcBef>
              <a:buClr>
                <a:srgbClr val="F95004"/>
              </a:buClr>
              <a:buFont typeface="Wingdings" panose="05000000000000000000" pitchFamily="2" charset="2"/>
              <a:buChar char="u"/>
            </a:pPr>
            <a:r>
              <a:rPr lang="zh-CN" altLang="en-US" sz="2000" b="1" dirty="0">
                <a:latin typeface="+mj-ea"/>
                <a:ea typeface="+mj-ea"/>
              </a:rPr>
              <a:t>以垂类小型社群为切入点，提高购买</a:t>
            </a:r>
            <a:r>
              <a:rPr lang="zh-CN" altLang="en-US" sz="2000" b="1" dirty="0" smtClean="0">
                <a:latin typeface="+mj-ea"/>
                <a:ea typeface="+mj-ea"/>
              </a:rPr>
              <a:t>转化率</a:t>
            </a:r>
            <a:endParaRPr lang="zh-CN" altLang="en-US" sz="2000" b="1" dirty="0">
              <a:latin typeface="+mj-ea"/>
              <a:ea typeface="+mj-ea"/>
            </a:endParaRPr>
          </a:p>
          <a:p>
            <a:pPr marL="228600" lvl="0" indent="-228600">
              <a:lnSpc>
                <a:spcPct val="150000"/>
              </a:lnSpc>
              <a:spcBef>
                <a:spcPts val="1000"/>
              </a:spcBef>
              <a:buClr>
                <a:srgbClr val="F95004"/>
              </a:buClr>
              <a:buFont typeface="Wingdings" panose="05000000000000000000" pitchFamily="2" charset="2"/>
              <a:buChar char="u"/>
            </a:pPr>
            <a:r>
              <a:rPr lang="zh-CN" altLang="en-US" sz="2000" b="1" dirty="0">
                <a:latin typeface="+mj-ea"/>
                <a:ea typeface="+mj-ea"/>
              </a:rPr>
              <a:t>一书一案，因品定渠，因渠定</a:t>
            </a:r>
            <a:r>
              <a:rPr lang="zh-CN" altLang="en-US" sz="2000" b="1" dirty="0" smtClean="0">
                <a:latin typeface="+mj-ea"/>
                <a:ea typeface="+mj-ea"/>
              </a:rPr>
              <a:t>策</a:t>
            </a:r>
            <a:endParaRPr lang="zh-CN" altLang="en-US" sz="2000" b="1" dirty="0">
              <a:latin typeface="+mj-ea"/>
              <a:ea typeface="+mj-ea"/>
            </a:endParaRPr>
          </a:p>
          <a:p>
            <a:pPr marL="228600" lvl="0" indent="-228600">
              <a:lnSpc>
                <a:spcPct val="150000"/>
              </a:lnSpc>
              <a:spcBef>
                <a:spcPts val="1000"/>
              </a:spcBef>
              <a:buClr>
                <a:srgbClr val="F95004"/>
              </a:buClr>
              <a:buFont typeface="Wingdings" panose="05000000000000000000" pitchFamily="2" charset="2"/>
              <a:buChar char="u"/>
            </a:pPr>
            <a:r>
              <a:rPr lang="zh-CN" altLang="en-US" sz="2000" b="1" dirty="0">
                <a:latin typeface="+mj-ea"/>
                <a:ea typeface="+mj-ea"/>
              </a:rPr>
              <a:t>不追求爆品，只追求</a:t>
            </a:r>
            <a:r>
              <a:rPr lang="zh-CN" altLang="en-US" sz="2000" b="1" dirty="0" smtClean="0">
                <a:latin typeface="+mj-ea"/>
                <a:ea typeface="+mj-ea"/>
              </a:rPr>
              <a:t>增量</a:t>
            </a:r>
            <a:endParaRPr lang="zh-CN" altLang="en-US" sz="2000" b="1" dirty="0">
              <a:latin typeface="+mj-ea"/>
              <a:ea typeface="+mj-e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夜晚的飞机&#10;&#10;中度可信度描述已自动生成"/>
          <p:cNvPicPr>
            <a:picLocks noChangeAspect="1"/>
          </p:cNvPicPr>
          <p:nvPr/>
        </p:nvPicPr>
        <p:blipFill>
          <a:blip r:embed="rId1" cstate="screen"/>
          <a:srcRect t="11780"/>
          <a:stretch>
            <a:fillRect/>
          </a:stretch>
        </p:blipFill>
        <p:spPr>
          <a:xfrm>
            <a:off x="0" y="0"/>
            <a:ext cx="12192000" cy="6050132"/>
          </a:xfrm>
          <a:custGeom>
            <a:avLst/>
            <a:gdLst>
              <a:gd name="connsiteX0" fmla="*/ 0 w 12192000"/>
              <a:gd name="connsiteY0" fmla="*/ 0 h 6050132"/>
              <a:gd name="connsiteX1" fmla="*/ 12192000 w 12192000"/>
              <a:gd name="connsiteY1" fmla="*/ 0 h 6050132"/>
              <a:gd name="connsiteX2" fmla="*/ 12192000 w 12192000"/>
              <a:gd name="connsiteY2" fmla="*/ 6050132 h 6050132"/>
              <a:gd name="connsiteX3" fmla="*/ 0 w 12192000"/>
              <a:gd name="connsiteY3" fmla="*/ 6050132 h 6050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050132">
                <a:moveTo>
                  <a:pt x="0" y="0"/>
                </a:moveTo>
                <a:lnTo>
                  <a:pt x="12192000" y="0"/>
                </a:lnTo>
                <a:lnTo>
                  <a:pt x="12192000" y="6050132"/>
                </a:lnTo>
                <a:lnTo>
                  <a:pt x="0" y="6050132"/>
                </a:lnTo>
                <a:close/>
              </a:path>
            </a:pathLst>
          </a:custGeom>
        </p:spPr>
      </p:pic>
      <p:graphicFrame>
        <p:nvGraphicFramePr>
          <p:cNvPr id="5" name="图示 4"/>
          <p:cNvGraphicFramePr/>
          <p:nvPr/>
        </p:nvGraphicFramePr>
        <p:xfrm>
          <a:off x="629478" y="1464364"/>
          <a:ext cx="12423914" cy="43732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文本框 1"/>
          <p:cNvSpPr txBox="1"/>
          <p:nvPr/>
        </p:nvSpPr>
        <p:spPr>
          <a:xfrm>
            <a:off x="1317597" y="1190537"/>
            <a:ext cx="6096000" cy="16300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44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流程</a:t>
            </a:r>
            <a:endParaRPr lang="zh-CN" altLang="en-US" sz="4400" b="1" dirty="0" smtClean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endParaRPr lang="zh-CN" altLang="en-US" sz="3200" b="1" dirty="0" smtClean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r>
              <a:rPr lang="zh-CN" altLang="en-US" sz="24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专业图书</a:t>
            </a:r>
            <a:r>
              <a:rPr lang="zh-CN" sz="24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发行</a:t>
            </a:r>
            <a:r>
              <a:rPr lang="zh-CN" sz="2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五步法</a:t>
            </a:r>
            <a:endParaRPr lang="zh-CN" sz="24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125206" y="1238871"/>
            <a:ext cx="58957" cy="601359"/>
            <a:chOff x="1234" y="4667"/>
            <a:chExt cx="144" cy="1468"/>
          </a:xfrm>
          <a:solidFill>
            <a:schemeClr val="tx1"/>
          </a:solidFill>
        </p:grpSpPr>
        <p:sp>
          <p:nvSpPr>
            <p:cNvPr id="3" name="椭圆 2"/>
            <p:cNvSpPr/>
            <p:nvPr/>
          </p:nvSpPr>
          <p:spPr>
            <a:xfrm>
              <a:off x="1234" y="4667"/>
              <a:ext cx="144" cy="1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dirty="0">
                <a:latin typeface="等线 Light" panose="02010600030101010101" pitchFamily="2" charset="-122"/>
                <a:ea typeface="等线 Light" panose="02010600030101010101" pitchFamily="2" charset="-122"/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1234" y="4998"/>
              <a:ext cx="144" cy="1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dirty="0">
                <a:latin typeface="等线 Light" panose="02010600030101010101" pitchFamily="2" charset="-122"/>
                <a:ea typeface="等线 Light" panose="02010600030101010101" pitchFamily="2" charset="-122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1234" y="5329"/>
              <a:ext cx="144" cy="1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dirty="0">
                <a:latin typeface="等线 Light" panose="02010600030101010101" pitchFamily="2" charset="-122"/>
                <a:ea typeface="等线 Light" panose="02010600030101010101" pitchFamily="2" charset="-122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1234" y="5660"/>
              <a:ext cx="144" cy="1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dirty="0">
                <a:latin typeface="等线 Light" panose="02010600030101010101" pitchFamily="2" charset="-122"/>
                <a:ea typeface="等线 Light" panose="02010600030101010101" pitchFamily="2" charset="-122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1234" y="5991"/>
              <a:ext cx="144" cy="1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dirty="0">
                <a:latin typeface="等线 Light" panose="02010600030101010101" pitchFamily="2" charset="-122"/>
                <a:ea typeface="等线 Light" panose="02010600030101010101" pitchFamily="2" charset="-122"/>
              </a:endParaRPr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</p:nvPr>
        </p:nvSpPr>
        <p:spPr>
          <a:xfrm>
            <a:off x="1307440" y="3116986"/>
            <a:ext cx="10579760" cy="1938992"/>
          </a:xfrm>
          <a:prstGeom prst="rect">
            <a:avLst/>
          </a:prstGeom>
        </p:spPr>
        <p:txBody>
          <a:bodyPr/>
          <a:lstStyle/>
          <a:p>
            <a:br>
              <a:rPr lang="en-US" altLang="zh-CN" sz="6000" b="1" dirty="0" smtClean="0">
                <a:ea typeface="Microsoft YaHei UI" panose="020B0503020204020204" pitchFamily="34" charset="-122"/>
              </a:rPr>
            </a:br>
            <a:r>
              <a:rPr lang="en-US" altLang="zh-CN" sz="6000" b="1" dirty="0" smtClean="0">
                <a:ea typeface="Microsoft YaHei UI" panose="020B0503020204020204" pitchFamily="34" charset="-122"/>
              </a:rPr>
              <a:t>Thanks for listening</a:t>
            </a:r>
            <a:endParaRPr lang="en-US" altLang="zh-CN" sz="6000" b="1" dirty="0">
              <a:ea typeface="Microsoft YaHei UI" panose="020B0503020204020204" pitchFamily="34" charset="-122"/>
            </a:endParaRPr>
          </a:p>
        </p:txBody>
      </p:sp>
      <p:cxnSp>
        <p:nvCxnSpPr>
          <p:cNvPr id="16" name="直接箭头连接符 15"/>
          <p:cNvCxnSpPr/>
          <p:nvPr/>
        </p:nvCxnSpPr>
        <p:spPr>
          <a:xfrm>
            <a:off x="10647749" y="5813469"/>
            <a:ext cx="63810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本框 24"/>
          <p:cNvSpPr txBox="1"/>
          <p:nvPr/>
        </p:nvSpPr>
        <p:spPr>
          <a:xfrm>
            <a:off x="1254431" y="1159166"/>
            <a:ext cx="9917151" cy="2399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b="1" dirty="0">
                <a:latin typeface="+mj-ea"/>
                <a:ea typeface="+mj-ea"/>
                <a:sym typeface="汉仪旗黑-45S" panose="00020600040101010101" pitchFamily="18" charset="-122"/>
              </a:rPr>
              <a:t>就算你留恋那开放在水中娇艳的水仙，</a:t>
            </a:r>
            <a:endParaRPr lang="zh-CN" altLang="en-US" sz="4000" b="1" dirty="0">
              <a:latin typeface="+mj-ea"/>
              <a:ea typeface="+mj-ea"/>
              <a:sym typeface="汉仪旗黑-45S" panose="00020600040101010101" pitchFamily="18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4000" b="1" dirty="0">
                <a:latin typeface="+mj-ea"/>
                <a:ea typeface="+mj-ea"/>
                <a:sym typeface="汉仪旗黑-45S" panose="00020600040101010101" pitchFamily="18" charset="-122"/>
              </a:rPr>
              <a:t>别忘了寂寞的山谷里野百合也有</a:t>
            </a:r>
            <a:r>
              <a:rPr lang="zh-CN" altLang="en-US" sz="4000" b="1" dirty="0" smtClean="0">
                <a:latin typeface="+mj-ea"/>
                <a:ea typeface="+mj-ea"/>
                <a:sym typeface="汉仪旗黑-45S" panose="00020600040101010101" pitchFamily="18" charset="-122"/>
              </a:rPr>
              <a:t>春天。</a:t>
            </a:r>
            <a:endParaRPr lang="en-US" altLang="zh-CN" sz="4000" b="1" dirty="0" smtClean="0">
              <a:latin typeface="+mj-ea"/>
              <a:ea typeface="+mj-ea"/>
              <a:sym typeface="汉仪旗黑-45S" panose="00020600040101010101" pitchFamily="18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dirty="0" smtClean="0">
                <a:latin typeface="+mj-ea"/>
                <a:ea typeface="+mj-ea"/>
                <a:sym typeface="汉仪旗黑-45S" panose="00020600040101010101" pitchFamily="18" charset="-122"/>
              </a:rPr>
              <a:t>                                                                                ——</a:t>
            </a:r>
            <a:r>
              <a:rPr lang="zh-CN" altLang="en-US" sz="2000" b="1" dirty="0" smtClean="0">
                <a:latin typeface="+mj-ea"/>
                <a:ea typeface="+mj-ea"/>
                <a:sym typeface="汉仪旗黑-45S" panose="00020600040101010101" pitchFamily="18" charset="-122"/>
              </a:rPr>
              <a:t>罗大佑</a:t>
            </a:r>
            <a:r>
              <a:rPr lang="en-US" altLang="zh-CN" sz="2000" b="1" dirty="0" smtClean="0">
                <a:latin typeface="+mj-ea"/>
                <a:ea typeface="+mj-ea"/>
                <a:sym typeface="汉仪旗黑-45S" panose="00020600040101010101" pitchFamily="18" charset="-122"/>
              </a:rPr>
              <a:t>《</a:t>
            </a:r>
            <a:r>
              <a:rPr lang="zh-CN" altLang="en-US" sz="2000" b="1" dirty="0" smtClean="0">
                <a:latin typeface="+mj-ea"/>
                <a:ea typeface="+mj-ea"/>
                <a:sym typeface="汉仪旗黑-45S" panose="00020600040101010101" pitchFamily="18" charset="-122"/>
              </a:rPr>
              <a:t>野百合也有春天</a:t>
            </a:r>
            <a:r>
              <a:rPr lang="en-US" altLang="zh-CN" sz="2000" b="1" dirty="0" smtClean="0">
                <a:latin typeface="+mj-ea"/>
                <a:ea typeface="+mj-ea"/>
                <a:sym typeface="汉仪旗黑-45S" panose="00020600040101010101" pitchFamily="18" charset="-122"/>
              </a:rPr>
              <a:t>》</a:t>
            </a:r>
            <a:endParaRPr lang="zh-CN" altLang="en-US" sz="2000" b="1" dirty="0">
              <a:latin typeface="+mj-ea"/>
              <a:ea typeface="+mj-ea"/>
              <a:sym typeface="汉仪旗黑-45S" panose="00020600040101010101" pitchFamily="18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1720894" y="3123525"/>
            <a:ext cx="9393419" cy="768350"/>
          </a:xfrm>
        </p:spPr>
        <p:txBody>
          <a:bodyPr/>
          <a:lstStyle/>
          <a:p>
            <a:r>
              <a:t>背景</a:t>
            </a:r>
            <a:endParaRPr lang="en-GB" dirty="0"/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1720894" y="3901668"/>
            <a:ext cx="9393419" cy="607695"/>
          </a:xfrm>
        </p:spPr>
        <p:txBody>
          <a:bodyPr/>
          <a:lstStyle/>
          <a:p>
            <a:pPr algn="l"/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sym typeface="+mn-ea"/>
              </a:rPr>
              <a:t>确定这个题目的原因</a:t>
            </a:r>
            <a:endParaRPr lang="zh-CN" altLang="en-US" sz="28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/>
              <a:t>01</a:t>
            </a:r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图片 33" descr="图片包含 游戏机, 棒球, 花, 体育&#10;&#10;描述已自动生成"/>
          <p:cNvPicPr>
            <a:picLocks noChangeAspect="1"/>
          </p:cNvPicPr>
          <p:nvPr/>
        </p:nvPicPr>
        <p:blipFill rotWithShape="1">
          <a:blip r:embed="rId1" cstate="screen"/>
          <a:srcRect l="12745" r="50000"/>
          <a:stretch>
            <a:fillRect/>
          </a:stretch>
        </p:blipFill>
        <p:spPr>
          <a:xfrm flipH="1">
            <a:off x="0" y="0"/>
            <a:ext cx="3595255" cy="6858000"/>
          </a:xfrm>
          <a:custGeom>
            <a:avLst/>
            <a:gdLst>
              <a:gd name="connsiteX0" fmla="*/ 4825172 w 4825172"/>
              <a:gd name="connsiteY0" fmla="*/ 0 h 6858000"/>
              <a:gd name="connsiteX1" fmla="*/ 0 w 4825172"/>
              <a:gd name="connsiteY1" fmla="*/ 0 h 6858000"/>
              <a:gd name="connsiteX2" fmla="*/ 0 w 4825172"/>
              <a:gd name="connsiteY2" fmla="*/ 6858000 h 6858000"/>
              <a:gd name="connsiteX3" fmla="*/ 4825172 w 482517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25172" h="6858000">
                <a:moveTo>
                  <a:pt x="4825172" y="0"/>
                </a:moveTo>
                <a:lnTo>
                  <a:pt x="0" y="0"/>
                </a:lnTo>
                <a:lnTo>
                  <a:pt x="0" y="6858000"/>
                </a:lnTo>
                <a:lnTo>
                  <a:pt x="4825172" y="6858000"/>
                </a:lnTo>
                <a:close/>
              </a:path>
            </a:pathLst>
          </a:custGeom>
        </p:spPr>
      </p:pic>
      <p:sp>
        <p:nvSpPr>
          <p:cNvPr id="27" name="标题 26"/>
          <p:cNvSpPr>
            <a:spLocks noGrp="1"/>
          </p:cNvSpPr>
          <p:nvPr>
            <p:ph type="title"/>
          </p:nvPr>
        </p:nvSpPr>
        <p:spPr>
          <a:xfrm>
            <a:off x="4015410" y="892771"/>
            <a:ext cx="7793658" cy="276665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dirty="0" smtClean="0"/>
              <a:t>我就是我，</a:t>
            </a:r>
            <a:br>
              <a:rPr lang="en-US" altLang="zh-CN" dirty="0" smtClean="0"/>
            </a:br>
            <a:r>
              <a:rPr lang="zh-CN" altLang="en-US" dirty="0" smtClean="0"/>
              <a:t>是颜色不一样的烟火</a:t>
            </a:r>
            <a:br>
              <a:rPr lang="en-US" altLang="zh-CN" dirty="0" smtClean="0"/>
            </a:br>
            <a:r>
              <a:rPr lang="en-US" altLang="zh-CN" dirty="0" smtClean="0"/>
              <a:t>                             </a:t>
            </a:r>
            <a:r>
              <a:rPr lang="en-US" altLang="zh-CN" sz="2000" dirty="0" smtClean="0"/>
              <a:t>——</a:t>
            </a:r>
            <a:r>
              <a:rPr lang="zh-CN" altLang="en-US" sz="2000" dirty="0" smtClean="0"/>
              <a:t>张国荣</a:t>
            </a:r>
            <a:r>
              <a:rPr lang="en-US" altLang="zh-CN" sz="2000" dirty="0" smtClean="0"/>
              <a:t>《</a:t>
            </a:r>
            <a:r>
              <a:rPr lang="zh-CN" altLang="en-US" sz="2000" dirty="0" smtClean="0"/>
              <a:t>我</a:t>
            </a:r>
            <a:r>
              <a:rPr lang="en-US" altLang="zh-CN" sz="2000" dirty="0" smtClean="0"/>
              <a:t>》</a:t>
            </a:r>
            <a:endParaRPr lang="zh-CN" altLang="en-US" sz="2000" dirty="0"/>
          </a:p>
        </p:txBody>
      </p:sp>
      <p:sp>
        <p:nvSpPr>
          <p:cNvPr id="29" name="文本框 28"/>
          <p:cNvSpPr txBox="1"/>
          <p:nvPr/>
        </p:nvSpPr>
        <p:spPr>
          <a:xfrm>
            <a:off x="4015410" y="4186416"/>
            <a:ext cx="5943600" cy="1422711"/>
          </a:xfrm>
          <a:prstGeom prst="rect">
            <a:avLst/>
          </a:prstGeom>
        </p:spPr>
        <p:txBody>
          <a:bodyPr anchor="ctr" anchorCtr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zh-CN" altLang="en-US" b="1" dirty="0" smtClean="0">
                <a:latin typeface="微软雅黑" panose="020B0503020204020204" charset="-122"/>
                <a:ea typeface="微软雅黑" panose="020B0503020204020204" charset="-122"/>
              </a:rPr>
              <a:t>与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社会出版机构不同，大部分大学出版社都是依托母体高校的专业特色，以教材和专业图书出版为主。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标题 26"/>
          <p:cNvSpPr>
            <a:spLocks noGrp="1"/>
          </p:cNvSpPr>
          <p:nvPr>
            <p:ph type="title"/>
          </p:nvPr>
        </p:nvSpPr>
        <p:spPr>
          <a:xfrm>
            <a:off x="3871016" y="554246"/>
            <a:ext cx="7836023" cy="1938992"/>
          </a:xfrm>
        </p:spPr>
        <p:txBody>
          <a:bodyPr/>
          <a:lstStyle/>
          <a:p>
            <a:br>
              <a:rPr lang="en-US" altLang="zh-CN" dirty="0" smtClean="0"/>
            </a:br>
            <a:r>
              <a:rPr lang="zh-CN" altLang="en-US" dirty="0"/>
              <a:t>不是</a:t>
            </a:r>
            <a:r>
              <a:rPr lang="zh-CN" altLang="en-US" dirty="0" smtClean="0"/>
              <a:t>我不明白，这世界变化快！</a:t>
            </a:r>
            <a:br>
              <a:rPr lang="en-US" altLang="zh-CN" dirty="0" smtClean="0"/>
            </a:br>
            <a:r>
              <a:rPr lang="en-US" altLang="zh-CN" dirty="0"/>
              <a:t> </a:t>
            </a:r>
            <a:r>
              <a:rPr lang="en-US" altLang="zh-CN" dirty="0" smtClean="0"/>
              <a:t>                          </a:t>
            </a:r>
            <a:r>
              <a:rPr lang="en-US" altLang="zh-CN" sz="2000" dirty="0" smtClean="0"/>
              <a:t>——</a:t>
            </a:r>
            <a:r>
              <a:rPr lang="zh-CN" altLang="en-US" sz="2000" dirty="0" smtClean="0"/>
              <a:t>崔健</a:t>
            </a:r>
            <a:r>
              <a:rPr lang="en-US" altLang="zh-CN" sz="2000" dirty="0" smtClean="0"/>
              <a:t>《</a:t>
            </a:r>
            <a:r>
              <a:rPr lang="zh-CN" altLang="en-US" sz="2000" dirty="0" smtClean="0"/>
              <a:t>不是我不明白</a:t>
            </a:r>
            <a:r>
              <a:rPr lang="en-US" altLang="zh-CN" sz="2000" dirty="0" smtClean="0"/>
              <a:t>》</a:t>
            </a:r>
            <a:endParaRPr lang="zh-CN" altLang="en-US" sz="2000" dirty="0"/>
          </a:p>
        </p:txBody>
      </p:sp>
      <p:sp>
        <p:nvSpPr>
          <p:cNvPr id="28" name="文本框 27"/>
          <p:cNvSpPr txBox="1"/>
          <p:nvPr/>
        </p:nvSpPr>
        <p:spPr>
          <a:xfrm>
            <a:off x="3682877" y="2816910"/>
            <a:ext cx="3587360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endParaRPr lang="en-US" altLang="zh-CN" sz="1400" dirty="0">
              <a:latin typeface="+mn-ea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3871016" y="3246783"/>
            <a:ext cx="7360201" cy="2850040"/>
          </a:xfrm>
          <a:prstGeom prst="rect">
            <a:avLst/>
          </a:prstGeom>
        </p:spPr>
        <p:txBody>
          <a:bodyPr anchor="ctr" anchorCtr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Clr>
                <a:srgbClr val="F95004"/>
              </a:buClr>
              <a:buNone/>
            </a:pP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当前的市场状况</a:t>
            </a:r>
            <a:endParaRPr lang="zh-CN" altLang="en-US" sz="2400" b="1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  <a:buClr>
                <a:srgbClr val="F95004"/>
              </a:buClr>
              <a:buFont typeface="Wingdings" panose="05000000000000000000" pitchFamily="2" charset="2"/>
              <a:buChar char="u"/>
            </a:pPr>
            <a:r>
              <a:rPr lang="zh-CN" altLang="en-US" sz="1600" dirty="0" smtClean="0">
                <a:latin typeface="微软雅黑" panose="020B0503020204020204" charset="-122"/>
                <a:ea typeface="微软雅黑" panose="020B0503020204020204" charset="-122"/>
              </a:rPr>
              <a:t>传统线下渠道，对专业图书的销售贡献极低，线上销售也是以大众类、童书类等面对广泛读者群体的图书为主，专业类图书，尤其是科技类专业图书销售占比极低。</a:t>
            </a:r>
            <a:endParaRPr lang="en-US" altLang="zh-CN" sz="1600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  <a:buClr>
                <a:srgbClr val="F95004"/>
              </a:buClr>
              <a:buFont typeface="Wingdings" panose="05000000000000000000" pitchFamily="2" charset="2"/>
              <a:buChar char="u"/>
            </a:pPr>
            <a:r>
              <a:rPr lang="zh-CN" altLang="en-US" sz="1600" dirty="0" smtClean="0">
                <a:latin typeface="微软雅黑" panose="020B0503020204020204" charset="-122"/>
                <a:ea typeface="微软雅黑" panose="020B0503020204020204" charset="-122"/>
              </a:rPr>
              <a:t>最终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很多出版社对待专业类图书都选择了或者要求作者包销，或者要求作者资助出版的方式。在市场上，也是基本是广撒网后听之任之而已。</a:t>
            </a:r>
            <a:endParaRPr lang="zh-CN" altLang="en-US" sz="16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6" name="图片 5" descr="图片包含 游戏机, 棒球, 花, 体育&#10;&#10;描述已自动生成"/>
          <p:cNvPicPr>
            <a:picLocks noChangeAspect="1"/>
          </p:cNvPicPr>
          <p:nvPr/>
        </p:nvPicPr>
        <p:blipFill rotWithShape="1">
          <a:blip r:embed="rId1" cstate="screen"/>
          <a:srcRect l="12745" r="50000"/>
          <a:stretch>
            <a:fillRect/>
          </a:stretch>
        </p:blipFill>
        <p:spPr>
          <a:xfrm flipH="1">
            <a:off x="0" y="0"/>
            <a:ext cx="3595255" cy="6858000"/>
          </a:xfrm>
          <a:custGeom>
            <a:avLst/>
            <a:gdLst>
              <a:gd name="connsiteX0" fmla="*/ 4825172 w 4825172"/>
              <a:gd name="connsiteY0" fmla="*/ 0 h 6858000"/>
              <a:gd name="connsiteX1" fmla="*/ 0 w 4825172"/>
              <a:gd name="connsiteY1" fmla="*/ 0 h 6858000"/>
              <a:gd name="connsiteX2" fmla="*/ 0 w 4825172"/>
              <a:gd name="connsiteY2" fmla="*/ 6858000 h 6858000"/>
              <a:gd name="connsiteX3" fmla="*/ 4825172 w 482517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25172" h="6858000">
                <a:moveTo>
                  <a:pt x="4825172" y="0"/>
                </a:moveTo>
                <a:lnTo>
                  <a:pt x="0" y="0"/>
                </a:lnTo>
                <a:lnTo>
                  <a:pt x="0" y="6858000"/>
                </a:lnTo>
                <a:lnTo>
                  <a:pt x="4825172" y="6858000"/>
                </a:lnTo>
                <a:close/>
              </a:path>
            </a:pathLst>
          </a:cu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785636" y="631365"/>
            <a:ext cx="8287094" cy="286232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dirty="0" smtClean="0"/>
              <a:t>没有人要和你玩平等的游戏，</a:t>
            </a:r>
            <a:br>
              <a:rPr lang="en-US" altLang="zh-CN" dirty="0" smtClean="0"/>
            </a:br>
            <a:r>
              <a:rPr lang="zh-CN" altLang="en-US" dirty="0" smtClean="0"/>
              <a:t>每个人都想要你心爱的玩具。</a:t>
            </a:r>
            <a:br>
              <a:rPr lang="en-US" altLang="zh-CN" dirty="0" smtClean="0"/>
            </a:br>
            <a:r>
              <a:rPr lang="en-US" altLang="zh-CN" dirty="0" smtClean="0"/>
              <a:t>                           </a:t>
            </a:r>
            <a:r>
              <a:rPr lang="en-US" altLang="zh-CN" sz="2000" dirty="0" smtClean="0"/>
              <a:t>——</a:t>
            </a:r>
            <a:r>
              <a:rPr lang="zh-CN" altLang="en-US" sz="2000" dirty="0" smtClean="0"/>
              <a:t>罗大佑</a:t>
            </a:r>
            <a:r>
              <a:rPr lang="en-US" altLang="zh-CN" sz="2000" dirty="0" smtClean="0"/>
              <a:t>《</a:t>
            </a:r>
            <a:r>
              <a:rPr lang="zh-CN" altLang="en-US" sz="2000" dirty="0" smtClean="0"/>
              <a:t>亚细亚的孤儿</a:t>
            </a:r>
            <a:r>
              <a:rPr lang="en-US" altLang="zh-CN" sz="2000" dirty="0" smtClean="0"/>
              <a:t>》</a:t>
            </a:r>
            <a:endParaRPr lang="zh-CN" altLang="en-US" sz="2000" dirty="0"/>
          </a:p>
        </p:txBody>
      </p:sp>
      <p:grpSp>
        <p:nvGrpSpPr>
          <p:cNvPr id="25" name="组合 24"/>
          <p:cNvGrpSpPr/>
          <p:nvPr/>
        </p:nvGrpSpPr>
        <p:grpSpPr>
          <a:xfrm>
            <a:off x="4158126" y="4671295"/>
            <a:ext cx="2591435" cy="769620"/>
            <a:chOff x="5519" y="2486"/>
            <a:chExt cx="4081" cy="1212"/>
          </a:xfrm>
        </p:grpSpPr>
        <p:sp>
          <p:nvSpPr>
            <p:cNvPr id="26" name="文本框 25"/>
            <p:cNvSpPr txBox="1"/>
            <p:nvPr/>
          </p:nvSpPr>
          <p:spPr>
            <a:xfrm>
              <a:off x="5519" y="3233"/>
              <a:ext cx="4081" cy="4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endParaRPr lang="en-US" altLang="zh-CN" sz="1200" dirty="0">
                <a:latin typeface="+mj-ea"/>
                <a:ea typeface="+mj-ea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5519" y="2486"/>
              <a:ext cx="4079" cy="5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CN" altLang="en-US" sz="1600" b="1" dirty="0">
                <a:latin typeface="+mj-ea"/>
                <a:ea typeface="+mj-ea"/>
                <a:sym typeface="+mn-ea"/>
              </a:endParaRPr>
            </a:p>
          </p:txBody>
        </p:sp>
      </p:grpSp>
      <p:pic>
        <p:nvPicPr>
          <p:cNvPr id="20" name="图片 19" descr="图片包含 游戏机, 棒球, 花, 体育&#10;&#10;描述已自动生成"/>
          <p:cNvPicPr>
            <a:picLocks noChangeAspect="1"/>
          </p:cNvPicPr>
          <p:nvPr/>
        </p:nvPicPr>
        <p:blipFill rotWithShape="1">
          <a:blip r:embed="rId1" cstate="screen"/>
          <a:srcRect l="12745" r="50000"/>
          <a:stretch>
            <a:fillRect/>
          </a:stretch>
        </p:blipFill>
        <p:spPr>
          <a:xfrm flipH="1">
            <a:off x="0" y="0"/>
            <a:ext cx="3595255" cy="6858000"/>
          </a:xfrm>
          <a:custGeom>
            <a:avLst/>
            <a:gdLst>
              <a:gd name="connsiteX0" fmla="*/ 4825172 w 4825172"/>
              <a:gd name="connsiteY0" fmla="*/ 0 h 6858000"/>
              <a:gd name="connsiteX1" fmla="*/ 0 w 4825172"/>
              <a:gd name="connsiteY1" fmla="*/ 0 h 6858000"/>
              <a:gd name="connsiteX2" fmla="*/ 0 w 4825172"/>
              <a:gd name="connsiteY2" fmla="*/ 6858000 h 6858000"/>
              <a:gd name="connsiteX3" fmla="*/ 4825172 w 482517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25172" h="6858000">
                <a:moveTo>
                  <a:pt x="4825172" y="0"/>
                </a:moveTo>
                <a:lnTo>
                  <a:pt x="0" y="0"/>
                </a:lnTo>
                <a:lnTo>
                  <a:pt x="0" y="6858000"/>
                </a:lnTo>
                <a:lnTo>
                  <a:pt x="4825172" y="6858000"/>
                </a:lnTo>
                <a:close/>
              </a:path>
            </a:pathLst>
          </a:custGeom>
        </p:spPr>
      </p:pic>
      <p:sp>
        <p:nvSpPr>
          <p:cNvPr id="34" name="文本框 33"/>
          <p:cNvSpPr txBox="1"/>
          <p:nvPr/>
        </p:nvSpPr>
        <p:spPr>
          <a:xfrm>
            <a:off x="3785636" y="3493687"/>
            <a:ext cx="7969801" cy="2850040"/>
          </a:xfrm>
          <a:prstGeom prst="rect">
            <a:avLst/>
          </a:prstGeom>
        </p:spPr>
        <p:txBody>
          <a:bodyPr anchor="ctr" anchorCtr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2000" b="1" dirty="0" smtClean="0">
                <a:latin typeface="微软雅黑" panose="020B0503020204020204" charset="-122"/>
                <a:ea typeface="微软雅黑" panose="020B0503020204020204" charset="-122"/>
              </a:rPr>
              <a:t>专业</a:t>
            </a:r>
            <a:r>
              <a:rPr lang="zh-CN" altLang="en-US" sz="2000" b="1" dirty="0">
                <a:latin typeface="微软雅黑" panose="020B0503020204020204" charset="-122"/>
                <a:ea typeface="微软雅黑" panose="020B0503020204020204" charset="-122"/>
              </a:rPr>
              <a:t>图书的销售成为各个大学出版社的</a:t>
            </a:r>
            <a:r>
              <a:rPr lang="zh-CN" altLang="en-US" sz="2000" b="1" dirty="0" smtClean="0">
                <a:latin typeface="微软雅黑" panose="020B0503020204020204" charset="-122"/>
                <a:ea typeface="微软雅黑" panose="020B0503020204020204" charset="-122"/>
              </a:rPr>
              <a:t>难题</a:t>
            </a:r>
            <a:endParaRPr lang="en-US" altLang="zh-CN" sz="2000" b="1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  <a:buClr>
                <a:srgbClr val="F95004"/>
              </a:buClr>
              <a:buFont typeface="Wingdings" panose="05000000000000000000" pitchFamily="2" charset="2"/>
              <a:buChar char="u"/>
            </a:pP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专业图书馆配市场</a:t>
            </a:r>
            <a:r>
              <a:rPr lang="zh-CN" altLang="en-US" sz="16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“内卷”</a:t>
            </a:r>
            <a:endParaRPr lang="zh-CN" altLang="en-US" sz="16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>
              <a:lnSpc>
                <a:spcPct val="150000"/>
              </a:lnSpc>
              <a:buClr>
                <a:srgbClr val="F95004"/>
              </a:buClr>
              <a:buFont typeface="Wingdings" panose="05000000000000000000" pitchFamily="2" charset="2"/>
              <a:buChar char="u"/>
            </a:pPr>
            <a:r>
              <a:rPr lang="en-US" altLang="zh-CN" sz="1600" dirty="0" err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教材开放购买成为趋势，尤其是本科院校。</a:t>
            </a:r>
            <a:r>
              <a:rPr lang="en-US" altLang="zh-CN" sz="1600" dirty="0" err="1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职业院校成为残存的阵地</a:t>
            </a:r>
            <a:endParaRPr lang="en-US" altLang="zh-CN" sz="1600" dirty="0" smtClean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50000"/>
              </a:lnSpc>
              <a:buClr>
                <a:srgbClr val="F95004"/>
              </a:buClr>
              <a:buFont typeface="Wingdings" panose="05000000000000000000" pitchFamily="2" charset="2"/>
              <a:buChar char="u"/>
            </a:pPr>
            <a:r>
              <a:rPr lang="en-US" altLang="zh-CN" sz="1600" dirty="0" err="1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店销图书</a:t>
            </a:r>
            <a:r>
              <a:rPr lang="en-US" altLang="zh-CN" sz="1600" dirty="0" err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，尤其是爆品，被流量端裹挟，内卷，利润被大V、MCN机构获取，</a:t>
            </a:r>
            <a:r>
              <a:rPr lang="en-US" altLang="zh-CN" sz="1600" dirty="0" err="1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出版社无利可图</a:t>
            </a:r>
            <a:endParaRPr lang="en-US" altLang="zh-CN" sz="1600" dirty="0" err="1" smtClean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1720894" y="3123525"/>
            <a:ext cx="9393419" cy="768350"/>
          </a:xfrm>
        </p:spPr>
        <p:txBody>
          <a:bodyPr/>
          <a:lstStyle/>
          <a:p>
            <a:r>
              <a:rPr lang="zh-CN" altLang="en-US"/>
              <a:t>几个相对</a:t>
            </a:r>
            <a:r>
              <a:rPr lang="en-US" altLang="zh-CN"/>
              <a:t>“</a:t>
            </a:r>
            <a:r>
              <a:rPr lang="zh-CN" altLang="en-US"/>
              <a:t>激进</a:t>
            </a:r>
            <a:r>
              <a:rPr lang="en-US" altLang="zh-CN"/>
              <a:t>”</a:t>
            </a:r>
            <a:r>
              <a:rPr lang="zh-CN" altLang="en-US"/>
              <a:t>的观点</a:t>
            </a:r>
            <a:endParaRPr lang="en-US" altLang="zh-CN" dirty="0"/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/>
              <a:t>02</a:t>
            </a:r>
            <a:endParaRPr lang="zh-CN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黑暗中蓝色的纹身&#10;&#10;低可信度描述已自动生成"/>
          <p:cNvPicPr>
            <a:picLocks noChangeAspect="1"/>
          </p:cNvPicPr>
          <p:nvPr/>
        </p:nvPicPr>
        <p:blipFill rotWithShape="1">
          <a:blip r:embed="rId1" cstate="screen"/>
          <a:srcRect r="8452"/>
          <a:stretch>
            <a:fillRect/>
          </a:stretch>
        </p:blipFill>
        <p:spPr>
          <a:xfrm>
            <a:off x="5860824" y="0"/>
            <a:ext cx="6278336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55688" y="908050"/>
            <a:ext cx="10463212" cy="706755"/>
          </a:xfrm>
        </p:spPr>
        <p:txBody>
          <a:bodyPr/>
          <a:lstStyle/>
          <a:p>
            <a:r>
              <a:rPr lang="en-US" altLang="zh-CN" dirty="0" err="1">
                <a:latin typeface="+mj-ea"/>
                <a:sym typeface="+mn-ea"/>
              </a:rPr>
              <a:t>连编辑都在喊麦了，发行还能做些什么</a:t>
            </a:r>
            <a:r>
              <a:rPr lang="en-US" altLang="zh-CN" dirty="0">
                <a:latin typeface="+mj-ea"/>
                <a:sym typeface="+mn-ea"/>
              </a:rPr>
              <a:t>？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4294967295"/>
          </p:nvPr>
        </p:nvSpPr>
        <p:spPr>
          <a:xfrm>
            <a:off x="8857452" y="6438900"/>
            <a:ext cx="2661448" cy="246221"/>
          </a:xfrm>
          <a:prstGeom prst="rect">
            <a:avLst/>
          </a:prstGeom>
        </p:spPr>
        <p:txBody>
          <a:bodyPr/>
          <a:lstStyle/>
          <a:p>
            <a:fld id="{7F65B630-C7FF-41C0-9923-C5E5E29EED81}" type="slidenum">
              <a:rPr lang="zh-CN" altLang="en-US" smtClean="0"/>
            </a:fld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 rot="5400000">
            <a:off x="569898" y="1152414"/>
            <a:ext cx="565150" cy="2180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latin typeface="等线 Light" panose="02010600030101010101" pitchFamily="2" charset="-122"/>
              <a:ea typeface="等线 Light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43459" y="2743089"/>
            <a:ext cx="6146165" cy="2584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无论2B还是2C，传统发行渠道及职能几乎已经失去了价值</a:t>
            </a:r>
            <a:endParaRPr lang="en-US" altLang="zh-CN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50000"/>
              </a:lnSpc>
            </a:pPr>
            <a:endParaRPr lang="en-US" altLang="zh-CN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传统渠道</a:t>
            </a:r>
            <a:r>
              <a:rPr lang="en-US" altLang="zh-CN" b="1" dirty="0" err="1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仅存的价值</a:t>
            </a:r>
            <a:endParaRPr lang="en-US" altLang="zh-CN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indent="-285750">
              <a:lnSpc>
                <a:spcPct val="200000"/>
              </a:lnSpc>
              <a:buClr>
                <a:srgbClr val="F95004"/>
              </a:buClr>
              <a:buFont typeface="Wingdings" panose="05000000000000000000" charset="0"/>
              <a:buChar char="u"/>
            </a:pP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供应链服务</a:t>
            </a:r>
            <a:endParaRPr lang="en-US" altLang="zh-CN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indent="-285750">
              <a:lnSpc>
                <a:spcPct val="200000"/>
              </a:lnSpc>
              <a:buClr>
                <a:srgbClr val="F95004"/>
              </a:buClr>
              <a:buFont typeface="Wingdings" panose="05000000000000000000" charset="0"/>
              <a:buChar char="u"/>
            </a:pP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资金汇集及安全保障</a:t>
            </a:r>
            <a:endParaRPr lang="en-US" altLang="zh-CN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黑暗中蓝色的纹身&#10;&#10;低可信度描述已自动生成"/>
          <p:cNvPicPr>
            <a:picLocks noChangeAspect="1"/>
          </p:cNvPicPr>
          <p:nvPr/>
        </p:nvPicPr>
        <p:blipFill rotWithShape="1">
          <a:blip r:embed="rId1" cstate="screen"/>
          <a:srcRect r="8452"/>
          <a:stretch>
            <a:fillRect/>
          </a:stretch>
        </p:blipFill>
        <p:spPr>
          <a:xfrm>
            <a:off x="5860824" y="0"/>
            <a:ext cx="6278336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55688" y="908050"/>
            <a:ext cx="10463212" cy="1322070"/>
          </a:xfrm>
        </p:spPr>
        <p:txBody>
          <a:bodyPr/>
          <a:lstStyle/>
          <a:p>
            <a:r>
              <a:rPr>
                <a:latin typeface="+mj-ea"/>
                <a:sym typeface="+mn-ea"/>
              </a:rPr>
              <a:t>美丽的泡沫，虽然一刹花火</a:t>
            </a:r>
            <a:br>
              <a:rPr>
                <a:latin typeface="+mj-ea"/>
                <a:sym typeface="+mn-ea"/>
              </a:rPr>
            </a:br>
            <a:r>
              <a:rPr>
                <a:latin typeface="+mj-ea"/>
                <a:sym typeface="+mn-ea"/>
              </a:rPr>
              <a:t> </a:t>
            </a:r>
            <a:r>
              <a:rPr lang="en-US" altLang="zh-CN">
                <a:latin typeface="+mj-ea"/>
                <a:sym typeface="+mn-ea"/>
              </a:rPr>
              <a:t>                                                  </a:t>
            </a:r>
            <a:r>
              <a:rPr lang="en-US" altLang="zh-CN" sz="2000">
                <a:latin typeface="+mj-ea"/>
                <a:sym typeface="+mn-ea"/>
              </a:rPr>
              <a:t>——</a:t>
            </a:r>
            <a:r>
              <a:rPr sz="2000">
                <a:latin typeface="+mj-ea"/>
                <a:sym typeface="+mn-ea"/>
              </a:rPr>
              <a:t>邓紫棋《泡沫》</a:t>
            </a:r>
            <a:endParaRPr lang="zh-CN" altLang="en-US" sz="2000">
              <a:latin typeface="+mj-ea"/>
              <a:sym typeface="+mn-ea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4294967295"/>
          </p:nvPr>
        </p:nvSpPr>
        <p:spPr>
          <a:xfrm>
            <a:off x="8857452" y="6438900"/>
            <a:ext cx="2661448" cy="246221"/>
          </a:xfrm>
          <a:prstGeom prst="rect">
            <a:avLst/>
          </a:prstGeom>
        </p:spPr>
        <p:txBody>
          <a:bodyPr/>
          <a:lstStyle/>
          <a:p>
            <a:fld id="{7F65B630-C7FF-41C0-9923-C5E5E29EED81}" type="slidenum">
              <a:rPr lang="zh-CN" altLang="en-US" smtClean="0"/>
            </a:fld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961487" y="3429000"/>
            <a:ext cx="614616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 err="1">
                <a:latin typeface="+mj-ea"/>
                <a:ea typeface="+mj-ea"/>
              </a:rPr>
              <a:t>大学出版社基于现有的体制机制，</a:t>
            </a:r>
            <a:r>
              <a:rPr lang="en-US" altLang="zh-CN" b="1" dirty="0" err="1" smtClean="0">
                <a:latin typeface="+mj-ea"/>
                <a:ea typeface="+mj-ea"/>
              </a:rPr>
              <a:t>谈完全市场化的营销是伪命题</a:t>
            </a:r>
            <a:r>
              <a:rPr lang="en-US" altLang="zh-CN" b="1" dirty="0" err="1">
                <a:latin typeface="+mj-ea"/>
                <a:ea typeface="+mj-ea"/>
              </a:rPr>
              <a:t>。出版社品牌化、IP化也是相对伪命题</a:t>
            </a:r>
            <a:endParaRPr lang="en-US" altLang="zh-CN" b="1" dirty="0">
              <a:latin typeface="+mj-ea"/>
              <a:ea typeface="+mj-ea"/>
            </a:endParaRPr>
          </a:p>
        </p:txBody>
      </p:sp>
      <p:sp>
        <p:nvSpPr>
          <p:cNvPr id="7" name="矩形 6"/>
          <p:cNvSpPr/>
          <p:nvPr/>
        </p:nvSpPr>
        <p:spPr>
          <a:xfrm rot="5400000">
            <a:off x="569898" y="1152414"/>
            <a:ext cx="565150" cy="2180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latin typeface="等线 Light" panose="02010600030101010101" pitchFamily="2" charset="-122"/>
              <a:ea typeface="等线 Light" panose="02010600030101010101" pitchFamily="2" charset="-122"/>
            </a:endParaRPr>
          </a:p>
        </p:txBody>
      </p:sp>
    </p:spTree>
  </p:cSld>
  <p:clrMapOvr>
    <a:masterClrMapping/>
  </p:clrMapOvr>
</p:sld>
</file>

<file path=ppt/tags/tag4.xml><?xml version="1.0" encoding="utf-8"?>
<p:tagLst xmlns:p="http://schemas.openxmlformats.org/presentationml/2006/main">
  <p:tag name="ISLIDE.GUIDESSETTING" val="{&quot;Id&quot;:&quot;GuidesStyle_Normal&quot;,&quot;Name&quot;:&quot;正常&quot;,&quot;Kind&quot;:&quot;System&quot;,&quot;OldGuidesSetting&quot;:{&quot;HeaderHeight&quot;:15.0,&quot;FooterHeight&quot;:9.0,&quot;SideMargin&quot;:5.5,&quot;TopMargin&quot;:0.0,&quot;BottomMargin&quot;:0.0,&quot;IntervalMargin&quot;:1.5}}"/>
</p:tagLst>
</file>

<file path=ppt/theme/theme1.xml><?xml version="1.0" encoding="utf-8"?>
<a:theme xmlns:a="http://schemas.openxmlformats.org/drawingml/2006/main" name="OfficePLUS 主题">
  <a:themeElements>
    <a:clrScheme name="自定义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95004"/>
      </a:accent1>
      <a:accent2>
        <a:srgbClr val="FF9800"/>
      </a:accent2>
      <a:accent3>
        <a:srgbClr val="1C46F2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PLUS">
      <a:majorFont>
        <a:latin typeface="Arial Black"/>
        <a:ea typeface="微软雅黑"/>
        <a:cs typeface=""/>
      </a:majorFont>
      <a:minorFont>
        <a:latin typeface="Arial"/>
        <a:ea typeface="微软雅黑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axCatchAll xmlns="97934b4b-eba6-486d-bfc1-4b8e3fe39092" xsi:nil="true"/>
    <_ip_UnifiedCompliancePolicyProperties xmlns="http://schemas.microsoft.com/sharepoint/v3" xsi:nil="true"/>
    <lcf76f155ced4ddcb4097134ff3c332f xmlns="0a5c0dea-e5d7-4228-9256-3793bb42faa5">
      <Terms xmlns="http://schemas.microsoft.com/office/infopath/2007/PartnerControls"/>
    </lcf76f155ced4ddcb4097134ff3c332f>
    <OneNoteFluid_FileOrder xmlns="0a5c0dea-e5d7-4228-9256-3793bb42fa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1443A8EF62DE444B1FF07917E22EF72" ma:contentTypeVersion="17" ma:contentTypeDescription="Create a new document." ma:contentTypeScope="" ma:versionID="ae809626c8abf568b6a415226af21ced">
  <xsd:schema xmlns:xsd="http://www.w3.org/2001/XMLSchema" xmlns:xs="http://www.w3.org/2001/XMLSchema" xmlns:p="http://schemas.microsoft.com/office/2006/metadata/properties" xmlns:ns1="http://schemas.microsoft.com/sharepoint/v3" xmlns:ns2="0a5c0dea-e5d7-4228-9256-3793bb42faa5" xmlns:ns3="97934b4b-eba6-486d-bfc1-4b8e3fe39092" targetNamespace="http://schemas.microsoft.com/office/2006/metadata/properties" ma:root="true" ma:fieldsID="1ffe3db4c8c97a24da98b2b5f963ec28" ns1:_="" ns2:_="" ns3:_="">
    <xsd:import namespace="http://schemas.microsoft.com/sharepoint/v3"/>
    <xsd:import namespace="0a5c0dea-e5d7-4228-9256-3793bb42faa5"/>
    <xsd:import namespace="97934b4b-eba6-486d-bfc1-4b8e3fe39092"/>
    <xsd:element name="properties">
      <xsd:complexType>
        <xsd:sequence>
          <xsd:element name="documentManagement">
            <xsd:complexType>
              <xsd:all>
                <xsd:element ref="ns2:OneNoteFluid_FileOrder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3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4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5c0dea-e5d7-4228-9256-3793bb42faa5" elementFormDefault="qualified">
    <xsd:import namespace="http://schemas.microsoft.com/office/2006/documentManagement/types"/>
    <xsd:import namespace="http://schemas.microsoft.com/office/infopath/2007/PartnerControls"/>
    <xsd:element name="OneNoteFluid_FileOrder" ma:index="8" nillable="true" ma:displayName="OneNoteFluid_FileOrder" ma:internalName="OneNoteFluid_FileOrder">
      <xsd:simpleType>
        <xsd:restriction base="dms:Text">
          <xsd:maxLength value="255"/>
        </xsd:restriction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934b4b-eba6-486d-bfc1-4b8e3fe39092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a885aa0b-334b-483f-9125-6409c6335a4b}" ma:internalName="TaxCatchAll" ma:showField="CatchAllData" ma:web="97934b4b-eba6-486d-bfc1-4b8e3fe3909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AF70AB0-D049-4483-A278-9E817D8A363C}">
  <ds:schemaRefs/>
</ds:datastoreItem>
</file>

<file path=customXml/itemProps2.xml><?xml version="1.0" encoding="utf-8"?>
<ds:datastoreItem xmlns:ds="http://schemas.openxmlformats.org/officeDocument/2006/customXml" ds:itemID="{4B370A9E-8C87-4694-9B39-B8102639F24A}">
  <ds:schemaRefs/>
</ds:datastoreItem>
</file>

<file path=customXml/itemProps3.xml><?xml version="1.0" encoding="utf-8"?>
<ds:datastoreItem xmlns:ds="http://schemas.openxmlformats.org/officeDocument/2006/customXml" ds:itemID="{B1E3BE4B-5B7B-4F5A-9EBC-BAF0BF6B9D8D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iSlide 官方模板</Template>
  <TotalTime>0</TotalTime>
  <Words>2230</Words>
  <Application>WPS 演示</Application>
  <PresentationFormat>宽屏</PresentationFormat>
  <Paragraphs>142</Paragraphs>
  <Slides>22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6" baseType="lpstr">
      <vt:lpstr>Arial</vt:lpstr>
      <vt:lpstr>宋体</vt:lpstr>
      <vt:lpstr>Wingdings</vt:lpstr>
      <vt:lpstr>微软雅黑</vt:lpstr>
      <vt:lpstr>等线 Light</vt:lpstr>
      <vt:lpstr>Wingdings</vt:lpstr>
      <vt:lpstr>Arial Black</vt:lpstr>
      <vt:lpstr>Arial Unicode MS</vt:lpstr>
      <vt:lpstr>微软雅黑 Light</vt:lpstr>
      <vt:lpstr>等线</vt:lpstr>
      <vt:lpstr>汉仪旗黑-45S</vt:lpstr>
      <vt:lpstr>黑体</vt:lpstr>
      <vt:lpstr>Microsoft YaHei UI</vt:lpstr>
      <vt:lpstr>OfficePLUS 主题</vt:lpstr>
      <vt:lpstr>一本旧书的新生</vt:lpstr>
      <vt:lpstr>  这是个最好的时代，也是个最坏的时代                                                ——狄更斯</vt:lpstr>
      <vt:lpstr>背景</vt:lpstr>
      <vt:lpstr>我就是我， 是颜色不一样的烟火                              ——张国荣《我》</vt:lpstr>
      <vt:lpstr> 不是我不明白，这世界变化快！                            ——崔健《不是我不明白》</vt:lpstr>
      <vt:lpstr>没有人要和你玩平等的游戏， 每个人都想要你心爱的玩具。                            ——罗大佑《亚细亚的孤儿》</vt:lpstr>
      <vt:lpstr>几个相对“激进”的观点</vt:lpstr>
      <vt:lpstr>连编辑都在喊麦了，发行还能做些什么？</vt:lpstr>
      <vt:lpstr>美丽的泡沫，虽然一刹花火                                                    ——邓紫棋《泡沫》</vt:lpstr>
      <vt:lpstr>我像是一个你可有可无的影子，冷冷的看着你说谎的样子                                     ——彭玲《囚鸟》</vt:lpstr>
      <vt:lpstr>专业类图书销售如何破局</vt:lpstr>
      <vt:lpstr>PowerPoint 演示文稿</vt:lpstr>
      <vt:lpstr>一段情默默灌溉，没有人去管花谢花开。                                                   ——刘德华《冰雨》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路径</vt:lpstr>
      <vt:lpstr>PowerPoint 演示文稿</vt:lpstr>
      <vt:lpstr> Thanks for listening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iSlide 资源设计规范</dc:title>
  <dc:creator>Lee shize</dc:creator>
  <cp:lastModifiedBy>蕾</cp:lastModifiedBy>
  <cp:revision>131</cp:revision>
  <dcterms:created xsi:type="dcterms:W3CDTF">2022-09-02T07:40:00Z</dcterms:created>
  <dcterms:modified xsi:type="dcterms:W3CDTF">2024-12-26T08:36:52Z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0x010100D1443A8EF62DE444B1FF07917E22EF72</vt:lpwstr>
  </property>
  <property fmtid="{D5CDD505-2E9C-101B-9397-08002B2CF9AE}" pid="3" name="MediaServiceImageTags">
    <vt:lpwstr/>
  </property>
  <property fmtid="{D5CDD505-2E9C-101B-9397-08002B2CF9AE}" pid="4" name="ICV">
    <vt:lpwstr>53ADE7A2D44949DE9CE1A3F9D8207246_13</vt:lpwstr>
  </property>
  <property fmtid="{D5CDD505-2E9C-101B-9397-08002B2CF9AE}" pid="5" name="KSOProductBuildVer">
    <vt:lpwstr>2052-12.1.0.19770</vt:lpwstr>
  </property>
</Properties>
</file>