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7" r:id="rId13"/>
    <p:sldId id="276" r:id="rId14"/>
    <p:sldId id="277" r:id="rId15"/>
    <p:sldId id="278" r:id="rId16"/>
    <p:sldId id="279" r:id="rId17"/>
    <p:sldId id="280" r:id="rId18"/>
    <p:sldId id="281" r:id="rId19"/>
    <p:sldId id="268" r:id="rId20"/>
    <p:sldId id="282" r:id="rId21"/>
    <p:sldId id="283" r:id="rId22"/>
    <p:sldId id="284" r:id="rId23"/>
    <p:sldId id="285" r:id="rId24"/>
    <p:sldId id="286" r:id="rId25"/>
    <p:sldId id="287" r:id="rId26"/>
    <p:sldId id="260" r:id="rId27"/>
    <p:sldId id="288" r:id="rId28"/>
    <p:sldId id="289" r:id="rId29"/>
    <p:sldId id="290" r:id="rId30"/>
    <p:sldId id="292" r:id="rId31"/>
    <p:sldId id="291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96C"/>
    <a:srgbClr val="548235"/>
    <a:srgbClr val="BEBEB5"/>
    <a:srgbClr val="B7B7AA"/>
    <a:srgbClr val="7CA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84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08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60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3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77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6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1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39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59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24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37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695B0-F7DC-405B-AED6-DEEA8E86C5D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21D6-4F63-4CDC-8E3C-D9B1B9B3A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07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3BD9B6-6D16-1E29-B896-8D0D18589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9B33A-6E97-5B86-F070-72111C6E4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B514B6-22AB-8489-86D6-3CE350B84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D00F401-F721-C725-DC42-FA827AF7ACC2}"/>
              </a:ext>
            </a:extLst>
          </p:cNvPr>
          <p:cNvSpPr/>
          <p:nvPr/>
        </p:nvSpPr>
        <p:spPr>
          <a:xfrm>
            <a:off x="1017178" y="1201288"/>
            <a:ext cx="7109639" cy="464742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6000" kern="100" dirty="0" smtClean="0">
                <a:solidFill>
                  <a:schemeClr val="accent6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服</a:t>
            </a:r>
            <a:r>
              <a:rPr lang="zh-CN" altLang="en-US" sz="6000" kern="100" dirty="0" smtClean="0">
                <a:solidFill>
                  <a:schemeClr val="accent6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务读</a:t>
            </a:r>
            <a:r>
              <a:rPr lang="zh-CN" altLang="zh-CN" sz="6000" kern="100" dirty="0" smtClean="0">
                <a:solidFill>
                  <a:schemeClr val="accent6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者</a:t>
            </a:r>
            <a:r>
              <a:rPr lang="en-US" altLang="zh-CN" sz="6000" kern="100" dirty="0" smtClean="0">
                <a:solidFill>
                  <a:schemeClr val="accent6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6000" kern="100" dirty="0" smtClean="0">
                <a:solidFill>
                  <a:schemeClr val="accent6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6000" kern="100" dirty="0">
                <a:solidFill>
                  <a:schemeClr val="accent6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文化悦人</a:t>
            </a:r>
            <a:endParaRPr lang="en-US" altLang="zh-CN" sz="6000" kern="100" dirty="0">
              <a:solidFill>
                <a:schemeClr val="accent6">
                  <a:lumMod val="7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6000" kern="100" dirty="0">
                <a:solidFill>
                  <a:schemeClr val="accent6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特别的爱给特别的你</a:t>
            </a:r>
          </a:p>
          <a:p>
            <a:pPr algn="ctr">
              <a:lnSpc>
                <a:spcPct val="250000"/>
              </a:lnSpc>
            </a:pPr>
            <a:r>
              <a:rPr lang="zh-CN" altLang="zh-CN" sz="2800" kern="200" spc="600" dirty="0">
                <a:effectLst/>
                <a:latin typeface="新愚公和谐宋-L" pitchFamily="2" charset="-122"/>
                <a:ea typeface="新愚公和谐宋-L" pitchFamily="2" charset="-122"/>
                <a:cs typeface="Times New Roman" panose="02020603050405020304" pitchFamily="18" charset="0"/>
              </a:rPr>
              <a:t>苏州大学出版社高校图书代办站</a:t>
            </a:r>
            <a:endParaRPr lang="en-US" altLang="zh-CN" sz="2800" kern="200" spc="600" dirty="0">
              <a:effectLst/>
              <a:latin typeface="新愚公和谐宋-L" pitchFamily="2" charset="-122"/>
              <a:ea typeface="新愚公和谐宋-L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2800" kern="200" spc="600" dirty="0">
                <a:effectLst/>
                <a:latin typeface="新愚公和谐宋-L" pitchFamily="2" charset="-122"/>
                <a:ea typeface="新愚公和谐宋-L" pitchFamily="2" charset="-122"/>
                <a:cs typeface="Times New Roman" panose="02020603050405020304" pitchFamily="18" charset="0"/>
              </a:rPr>
              <a:t>（苏州大学出版社读者服务部</a:t>
            </a:r>
            <a:r>
              <a:rPr lang="zh-CN" altLang="zh-CN" sz="2800" kern="200" spc="600" dirty="0" smtClean="0">
                <a:effectLst/>
                <a:latin typeface="新愚公和谐宋-L" pitchFamily="2" charset="-122"/>
                <a:ea typeface="新愚公和谐宋-L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200" spc="600" dirty="0" smtClean="0">
              <a:effectLst/>
              <a:latin typeface="新愚公和谐宋-L" pitchFamily="2" charset="-122"/>
              <a:ea typeface="新愚公和谐宋-L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200" kern="200" spc="600" dirty="0">
              <a:effectLst/>
              <a:latin typeface="新愚公和谐宋-L" pitchFamily="2" charset="-122"/>
              <a:ea typeface="新愚公和谐宋-L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zh-CN" altLang="zh-CN" sz="2800" kern="100" dirty="0">
                <a:solidFill>
                  <a:srgbClr val="548235"/>
                </a:solidFill>
                <a:effectLst/>
                <a:latin typeface="方正康体简体" panose="02000000000000000000" pitchFamily="2" charset="-122"/>
                <a:ea typeface="方正康体简体" panose="02000000000000000000" pitchFamily="2" charset="-122"/>
                <a:cs typeface="Times New Roman" panose="02020603050405020304" pitchFamily="18" charset="0"/>
              </a:rPr>
              <a:t>工作心得分享</a:t>
            </a:r>
          </a:p>
        </p:txBody>
      </p:sp>
    </p:spTree>
    <p:extLst>
      <p:ext uri="{BB962C8B-B14F-4D97-AF65-F5344CB8AC3E}">
        <p14:creationId xmlns:p14="http://schemas.microsoft.com/office/powerpoint/2010/main" val="24471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适应时代发展需求，丰富教材服务内涵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012142"/>
            <a:ext cx="8516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课题申报</a:t>
            </a:r>
            <a:r>
              <a:rPr lang="zh-CN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服务</a:t>
            </a:r>
            <a:endParaRPr lang="zh-CN" altLang="en-US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协助学校课题申报（材料组织或润色）</a:t>
            </a:r>
          </a:p>
          <a:p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邀请评审专家指导（主编名气、荣誉、职称、获奖情况</a:t>
            </a:r>
            <a:r>
              <a:rPr lang="zh-CN" altLang="en-US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专业特色、是否省级规划、编写形式、配套资源）编写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规范知识讲座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适应时代发展需求，丰富教材服务内涵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5370576" cy="209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7.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文化进校园</a:t>
            </a:r>
            <a:r>
              <a:rPr lang="zh-CN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服务</a:t>
            </a:r>
            <a:endParaRPr lang="zh-CN" altLang="en-US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传统文化进校园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名家讲座</a:t>
            </a:r>
            <a:r>
              <a:rPr lang="zh-CN" altLang="en-US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读书分享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A22CDE-747E-6002-41D4-ED914D9FD4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85" y="2247899"/>
            <a:ext cx="4644179" cy="30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446512" y="905452"/>
            <a:ext cx="8250977" cy="751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sz="32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二、</a:t>
            </a:r>
            <a:r>
              <a:rPr lang="zh-CN" altLang="zh-CN" sz="32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强化内部制度建设，提高整体竞争实力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3FD0EF9-9682-B588-967A-E79907E752D2}"/>
              </a:ext>
            </a:extLst>
          </p:cNvPr>
          <p:cNvSpPr txBox="1"/>
          <p:nvPr/>
        </p:nvSpPr>
        <p:spPr>
          <a:xfrm>
            <a:off x="1213444" y="1720060"/>
            <a:ext cx="6865982" cy="3622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制度建设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优化员工考核机制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员工轮岗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尽量利用大数据、非人工机械工具开展工作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员工培训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企业文化建设</a:t>
            </a:r>
          </a:p>
        </p:txBody>
      </p:sp>
    </p:spTree>
    <p:extLst>
      <p:ext uri="{BB962C8B-B14F-4D97-AF65-F5344CB8AC3E}">
        <p14:creationId xmlns:p14="http://schemas.microsoft.com/office/powerpoint/2010/main" val="216797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8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强化内部制度建设，提高整体竞争实力</a:t>
            </a:r>
            <a:endParaRPr lang="zh-CN" altLang="zh-CN" sz="2200" kern="100" dirty="0">
              <a:solidFill>
                <a:srgbClr val="548235"/>
              </a:solidFill>
              <a:effectLst/>
              <a:latin typeface="獅尾加糖宋體SC-SemiBold" panose="020B0500000000000000" pitchFamily="34" charset="-120"/>
              <a:ea typeface="獅尾加糖宋體SC-SemiBold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012142"/>
            <a:ext cx="851698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制度建设</a:t>
            </a:r>
          </a:p>
          <a:p>
            <a:pPr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编制业务指导手册</a:t>
            </a:r>
          </a:p>
          <a:p>
            <a:pPr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列表负面清单</a:t>
            </a:r>
            <a:r>
              <a:rPr lang="zh-CN" altLang="zh-CN" sz="20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（含评价分）</a:t>
            </a:r>
          </a:p>
          <a:p>
            <a:pPr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制定员工履行忠实勤勉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义务规定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E2E106-7401-57B9-26B2-1D7705580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255" y="1724178"/>
            <a:ext cx="2386752" cy="34096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464364C-73D7-54C8-B08C-048C5AA6B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169" y="1724178"/>
            <a:ext cx="2348703" cy="340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3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强化内部制度建设，提高整体竞争实力</a:t>
            </a:r>
            <a:endParaRPr lang="zh-CN" altLang="zh-CN" sz="2200" kern="100" dirty="0">
              <a:solidFill>
                <a:srgbClr val="548235"/>
              </a:solidFill>
              <a:effectLst/>
              <a:latin typeface="獅尾加糖宋體SC-SemiBold" panose="020B0500000000000000" pitchFamily="34" charset="-120"/>
              <a:ea typeface="獅尾加糖宋體SC-SemiBold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5370576" cy="2895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优化员工考核机制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实行负绩点考核制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薪酬退档制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绩效挂钩激励机制</a:t>
            </a:r>
            <a:endParaRPr lang="zh-CN" altLang="en-US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1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强化内部制度建设，提高整体竞争实力</a:t>
            </a:r>
            <a:endParaRPr lang="zh-CN" altLang="zh-CN" sz="2200" kern="100" dirty="0">
              <a:solidFill>
                <a:srgbClr val="548235"/>
              </a:solidFill>
              <a:effectLst/>
              <a:latin typeface="獅尾加糖宋體SC-SemiBold" panose="020B0500000000000000" pitchFamily="34" charset="-120"/>
              <a:ea typeface="獅尾加糖宋體SC-SemiBold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5370576" cy="2895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员工轮岗</a:t>
            </a:r>
          </a:p>
          <a:p>
            <a:pPr marL="228600" indent="266700"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岗</a:t>
            </a:r>
            <a:endParaRPr lang="zh-CN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228600" indent="266700" algn="just">
              <a:lnSpc>
                <a:spcPct val="200000"/>
              </a:lnSpc>
            </a:pPr>
            <a:r>
              <a:rPr lang="zh-CN" altLang="en-US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业务轮岗</a:t>
            </a:r>
            <a:endParaRPr lang="zh-CN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228600" indent="266700" algn="just">
              <a:lnSpc>
                <a:spcPct val="200000"/>
              </a:lnSpc>
            </a:pPr>
            <a:endParaRPr lang="zh-CN" altLang="en-US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强化内部制度建设，提高整体竞争实力</a:t>
            </a:r>
            <a:endParaRPr lang="zh-CN" altLang="zh-CN" sz="2200" kern="100" dirty="0">
              <a:solidFill>
                <a:srgbClr val="548235"/>
              </a:solidFill>
              <a:effectLst/>
              <a:latin typeface="獅尾加糖宋體SC-SemiBold" panose="020B0500000000000000" pitchFamily="34" charset="-120"/>
              <a:ea typeface="獅尾加糖宋體SC-SemiBold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1" y="1333875"/>
            <a:ext cx="8855649" cy="209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尽量利用大数据、非人工机械工具开展工作</a:t>
            </a:r>
            <a:endParaRPr lang="zh-CN" altLang="en-US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大数据分析便于重点产品推广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叉车等工具使用便于解放劳力</a:t>
            </a:r>
          </a:p>
        </p:txBody>
      </p:sp>
    </p:spTree>
    <p:extLst>
      <p:ext uri="{BB962C8B-B14F-4D97-AF65-F5344CB8AC3E}">
        <p14:creationId xmlns:p14="http://schemas.microsoft.com/office/powerpoint/2010/main" val="137730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强化内部制度建设，提高整体竞争实力</a:t>
            </a:r>
            <a:endParaRPr lang="zh-CN" altLang="zh-CN" sz="2200" kern="100" dirty="0">
              <a:solidFill>
                <a:srgbClr val="548235"/>
              </a:solidFill>
              <a:effectLst/>
              <a:latin typeface="獅尾加糖宋體SC-SemiBold" panose="020B0500000000000000" pitchFamily="34" charset="-120"/>
              <a:ea typeface="獅尾加糖宋體SC-SemiBold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8741348" cy="409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员工培训</a:t>
            </a:r>
            <a:endParaRPr lang="zh-CN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特种上岗培训、礼仪培训、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228600" indent="266700" algn="just"/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安全知识培训、消防员证考级培训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图书编目培训、出版知识培训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同行交流考察</a:t>
            </a:r>
          </a:p>
          <a:p>
            <a:pPr marL="228600" indent="266700" algn="just">
              <a:lnSpc>
                <a:spcPct val="200000"/>
              </a:lnSpc>
            </a:pPr>
            <a:endParaRPr lang="zh-CN" altLang="en-US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F431EC-79BB-5225-00B4-47C811DAD1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70" y="1297583"/>
            <a:ext cx="1697071" cy="22574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15E61F-A6F6-3241-11EB-C18D1EDB5F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17" y="3697166"/>
            <a:ext cx="3228975" cy="21314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398BD6C-9BBA-8A36-0DE0-15D4CAA14195}"/>
              </a:ext>
            </a:extLst>
          </p:cNvPr>
          <p:cNvSpPr/>
          <p:nvPr/>
        </p:nvSpPr>
        <p:spPr>
          <a:xfrm>
            <a:off x="7362825" y="4467225"/>
            <a:ext cx="323850" cy="123825"/>
          </a:xfrm>
          <a:prstGeom prst="rect">
            <a:avLst/>
          </a:prstGeom>
          <a:solidFill>
            <a:srgbClr val="B7B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0DA9C4-A44D-4C59-4DED-B9A2D971C91A}"/>
              </a:ext>
            </a:extLst>
          </p:cNvPr>
          <p:cNvSpPr/>
          <p:nvPr/>
        </p:nvSpPr>
        <p:spPr>
          <a:xfrm>
            <a:off x="6596063" y="5076825"/>
            <a:ext cx="214312" cy="90488"/>
          </a:xfrm>
          <a:prstGeom prst="rect">
            <a:avLst/>
          </a:prstGeom>
          <a:solidFill>
            <a:srgbClr val="BEB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83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强化内部制度建设，提高整体竞争实力</a:t>
            </a:r>
            <a:endParaRPr lang="zh-CN" altLang="zh-CN" sz="2200" kern="100" dirty="0">
              <a:solidFill>
                <a:srgbClr val="548235"/>
              </a:solidFill>
              <a:effectLst/>
              <a:latin typeface="獅尾加糖宋體SC-SemiBold" panose="020B0500000000000000" pitchFamily="34" charset="-120"/>
              <a:ea typeface="獅尾加糖宋體SC-SemiBold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8855648" cy="2895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企业文化建设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团建活动（拓展活动、包饺子、徒步等）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劳动保护（标准工作服、工作包、医药箱配备）</a:t>
            </a:r>
          </a:p>
          <a:p>
            <a:pPr marL="228600" indent="266700" algn="just">
              <a:lnSpc>
                <a:spcPct val="200000"/>
              </a:lnSpc>
            </a:pPr>
            <a:endParaRPr lang="zh-CN" altLang="en-US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8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446513" y="905452"/>
            <a:ext cx="8250977" cy="751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sz="32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三、</a:t>
            </a:r>
            <a:r>
              <a:rPr lang="zh-CN" altLang="zh-CN" sz="32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整合上游优质资源，搭好社校交流平台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DEFA25-11E1-1122-F4F4-95119CAA2380}"/>
              </a:ext>
            </a:extLst>
          </p:cNvPr>
          <p:cNvSpPr txBox="1"/>
          <p:nvPr/>
        </p:nvSpPr>
        <p:spPr>
          <a:xfrm>
            <a:off x="880019" y="1720060"/>
            <a:ext cx="7532831" cy="3022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常规教材巡展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专项专题座谈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组织教材发行座谈会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组织业务人员对重点社重点品种的日常营销推广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严把进货质量关</a:t>
            </a:r>
          </a:p>
        </p:txBody>
      </p:sp>
    </p:spTree>
    <p:extLst>
      <p:ext uri="{BB962C8B-B14F-4D97-AF65-F5344CB8AC3E}">
        <p14:creationId xmlns:p14="http://schemas.microsoft.com/office/powerpoint/2010/main" val="149043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7A652F0-FCD7-D251-4CFC-DDC47B5D19EE}"/>
              </a:ext>
            </a:extLst>
          </p:cNvPr>
          <p:cNvSpPr/>
          <p:nvPr/>
        </p:nvSpPr>
        <p:spPr>
          <a:xfrm>
            <a:off x="632460" y="1855711"/>
            <a:ext cx="7879080" cy="241175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srgbClr val="548235">
                <a:alpha val="15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000" dirty="0">
                <a:solidFill>
                  <a:srgbClr val="548235"/>
                </a:solidFill>
                <a:effectLst/>
                <a:latin typeface="新愚公和谐宋-L" pitchFamily="2" charset="-122"/>
                <a:ea typeface="新愚公和谐宋-L" pitchFamily="2" charset="-122"/>
                <a:cs typeface="Times New Roman" panose="02020603050405020304" pitchFamily="18" charset="0"/>
              </a:rPr>
              <a:t>作为一个高校教材综合服务商，我们始终秉承</a:t>
            </a:r>
            <a:endParaRPr lang="en-US" altLang="zh-CN" sz="3000" dirty="0">
              <a:solidFill>
                <a:srgbClr val="548235"/>
              </a:solidFill>
              <a:effectLst/>
              <a:latin typeface="新愚公和谐宋-L" pitchFamily="2" charset="-122"/>
              <a:ea typeface="新愚公和谐宋-L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400" dirty="0">
                <a:solidFill>
                  <a:srgbClr val="54823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新愚公和谐宋-L" pitchFamily="2" charset="-122"/>
                <a:ea typeface="新愚公和谐宋-L" pitchFamily="2" charset="-122"/>
                <a:cs typeface="Times New Roman" panose="02020603050405020304" pitchFamily="18" charset="0"/>
              </a:rPr>
              <a:t>“守正创新 服务第一”</a:t>
            </a:r>
            <a:r>
              <a:rPr lang="zh-CN" altLang="zh-CN" sz="3000" dirty="0">
                <a:solidFill>
                  <a:srgbClr val="548235"/>
                </a:solidFill>
                <a:effectLst/>
                <a:latin typeface="新愚公和谐宋-L" pitchFamily="2" charset="-122"/>
                <a:ea typeface="新愚公和谐宋-L" pitchFamily="2" charset="-122"/>
                <a:cs typeface="Times New Roman" panose="02020603050405020304" pitchFamily="18" charset="0"/>
              </a:rPr>
              <a:t>的原则</a:t>
            </a:r>
            <a:endParaRPr lang="en-US" altLang="zh-CN" sz="3000" dirty="0">
              <a:solidFill>
                <a:srgbClr val="548235"/>
              </a:solidFill>
              <a:effectLst/>
              <a:latin typeface="新愚公和谐宋-L" pitchFamily="2" charset="-122"/>
              <a:ea typeface="新愚公和谐宋-L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3000" dirty="0">
                <a:solidFill>
                  <a:srgbClr val="548235"/>
                </a:solidFill>
                <a:effectLst/>
                <a:latin typeface="新愚公和谐宋-L" pitchFamily="2" charset="-122"/>
                <a:ea typeface="新愚公和谐宋-L" pitchFamily="2" charset="-122"/>
                <a:cs typeface="Times New Roman" panose="02020603050405020304" pitchFamily="18" charset="0"/>
              </a:rPr>
              <a:t>所有经营活动紧紧围绕这一原则来开展</a:t>
            </a:r>
            <a:endParaRPr lang="zh-CN" altLang="en-US" sz="5000" b="0" cap="none" spc="0" dirty="0">
              <a:ln w="0"/>
              <a:solidFill>
                <a:srgbClr val="54823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愚公和谐宋-L" pitchFamily="2" charset="-122"/>
              <a:ea typeface="新愚公和谐宋-L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96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整合上游优质资源，搭好社校交流平台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8855648" cy="209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常规教材巡展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上半年</a:t>
            </a: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月份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下半年</a:t>
            </a: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月份</a:t>
            </a:r>
          </a:p>
        </p:txBody>
      </p:sp>
    </p:spTree>
    <p:extLst>
      <p:ext uri="{BB962C8B-B14F-4D97-AF65-F5344CB8AC3E}">
        <p14:creationId xmlns:p14="http://schemas.microsoft.com/office/powerpoint/2010/main" val="153950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整合上游优质资源，搭好社校交流平台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8855648" cy="209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专项专题座谈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组织上游权威专家（权威专家型作者）进校讲谈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案例一：苏州地区教学与教材数字化专题讲座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A9A23B-F68E-5037-6F41-F8AF1E173A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6" y="3610350"/>
            <a:ext cx="3457575" cy="23050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8BEAE4-D798-B093-CABB-4D8EC15828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76" y="3610350"/>
            <a:ext cx="34575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整合上游优质资源，搭好社校交流平台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8855648" cy="209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专项专题座谈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组织上游权威专家（权威专家型作者）进校讲谈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案例二：新形态教材专题讲座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47E09E7-8517-8284-4BC2-D317074B4E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3538688"/>
            <a:ext cx="3265774" cy="24483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78DDAB-9A82-6A68-BB88-EA0EA5D3F1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01" y="3538688"/>
            <a:ext cx="3265774" cy="24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整合上游优质资源，搭好社校交流平台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8855648" cy="209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组织教材发行座谈会</a:t>
            </a:r>
            <a:endParaRPr lang="zh-CN" altLang="en-US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协办承办区域教务年会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分域分层听取服务院校工作意见、建议</a:t>
            </a:r>
            <a:endParaRPr lang="zh-CN" altLang="en-US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16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整合上游优质资源，搭好社校交流平台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8855648" cy="181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组织业务人员对重点社重点品种的</a:t>
            </a:r>
            <a:endParaRPr lang="en-US" altLang="zh-CN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日常营销推广</a:t>
            </a:r>
            <a:endParaRPr lang="zh-CN" altLang="en-US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228600" indent="266700"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年以上、非规划品种的替代</a:t>
            </a:r>
          </a:p>
        </p:txBody>
      </p:sp>
    </p:spTree>
    <p:extLst>
      <p:ext uri="{BB962C8B-B14F-4D97-AF65-F5344CB8AC3E}">
        <p14:creationId xmlns:p14="http://schemas.microsoft.com/office/powerpoint/2010/main" val="308712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整合上游优质资源，搭好社校交流平台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8855648" cy="209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严把进货质量关</a:t>
            </a:r>
            <a:endParaRPr lang="en-US" altLang="zh-CN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必要的授权、核对</a:t>
            </a:r>
          </a:p>
          <a:p>
            <a:pPr marL="228600" indent="266700" algn="just">
              <a:lnSpc>
                <a:spcPct val="20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样书实物抽检</a:t>
            </a:r>
          </a:p>
        </p:txBody>
      </p:sp>
    </p:spTree>
    <p:extLst>
      <p:ext uri="{BB962C8B-B14F-4D97-AF65-F5344CB8AC3E}">
        <p14:creationId xmlns:p14="http://schemas.microsoft.com/office/powerpoint/2010/main" val="571944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D2A9329-2965-34F4-7E98-BE75D8E157E6}"/>
              </a:ext>
            </a:extLst>
          </p:cNvPr>
          <p:cNvSpPr/>
          <p:nvPr/>
        </p:nvSpPr>
        <p:spPr>
          <a:xfrm>
            <a:off x="446514" y="905452"/>
            <a:ext cx="8250977" cy="751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sz="32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四、</a:t>
            </a:r>
            <a:r>
              <a:rPr lang="zh-CN" altLang="zh-CN" sz="32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正确处理几个关系，促进行业融合发展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C54E58-8D40-565C-3628-0758105D95EB}"/>
              </a:ext>
            </a:extLst>
          </p:cNvPr>
          <p:cNvSpPr txBox="1"/>
          <p:nvPr/>
        </p:nvSpPr>
        <p:spPr>
          <a:xfrm>
            <a:off x="1195046" y="1720060"/>
            <a:ext cx="1864613" cy="1821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两个效益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同业竞争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自我革新</a:t>
            </a:r>
          </a:p>
        </p:txBody>
      </p:sp>
    </p:spTree>
    <p:extLst>
      <p:ext uri="{BB962C8B-B14F-4D97-AF65-F5344CB8AC3E}">
        <p14:creationId xmlns:p14="http://schemas.microsoft.com/office/powerpoint/2010/main" val="1383365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正确处理几个关系，促进行业融合发展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8219154" cy="234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两个效益</a:t>
            </a:r>
            <a:endParaRPr lang="en-US" altLang="zh-CN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守正创新 社会效益第一</a:t>
            </a:r>
          </a:p>
          <a:p>
            <a:pPr algn="just">
              <a:lnSpc>
                <a:spcPct val="15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社会担当（捐赠图书——苏州城市学院、无锡学院、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无锡职业技术学院等）</a:t>
            </a:r>
          </a:p>
        </p:txBody>
      </p:sp>
    </p:spTree>
    <p:extLst>
      <p:ext uri="{BB962C8B-B14F-4D97-AF65-F5344CB8AC3E}">
        <p14:creationId xmlns:p14="http://schemas.microsoft.com/office/powerpoint/2010/main" val="706051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正确处理几个关系，促进行业融合发展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8219154" cy="234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同行竞争</a:t>
            </a:r>
            <a:endParaRPr lang="en-US" altLang="zh-CN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守规范守法经营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协同维护市场，不恶意无序竞争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同行资源互补、合作共赢</a:t>
            </a:r>
          </a:p>
        </p:txBody>
      </p:sp>
    </p:spTree>
    <p:extLst>
      <p:ext uri="{BB962C8B-B14F-4D97-AF65-F5344CB8AC3E}">
        <p14:creationId xmlns:p14="http://schemas.microsoft.com/office/powerpoint/2010/main" val="1360623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正确处理几个关系，促进行业融合发展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7493013" cy="1745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自我革新</a:t>
            </a:r>
            <a:endParaRPr lang="en-US" altLang="zh-CN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深挖内部资源优势，在已有业务范围走内涵式</a:t>
            </a: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发展道路</a:t>
            </a:r>
            <a:r>
              <a:rPr lang="zh-CN" altLang="en-US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A4E98EF-EE30-1152-7512-588FB227B2D2}"/>
              </a:ext>
            </a:extLst>
          </p:cNvPr>
          <p:cNvSpPr/>
          <p:nvPr/>
        </p:nvSpPr>
        <p:spPr>
          <a:xfrm>
            <a:off x="122172" y="1532982"/>
            <a:ext cx="8738290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sz="3400" kern="100" dirty="0" smtClean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一、</a:t>
            </a:r>
            <a:r>
              <a:rPr lang="zh-CN" altLang="zh-CN" sz="3400" kern="100" dirty="0" smtClean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适应</a:t>
            </a:r>
            <a:r>
              <a:rPr lang="zh-CN" altLang="zh-CN" sz="34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时代发展需求，丰富教材服务内涵</a:t>
            </a:r>
          </a:p>
          <a:p>
            <a:pPr indent="266700" algn="just">
              <a:lnSpc>
                <a:spcPct val="150000"/>
              </a:lnSpc>
            </a:pPr>
            <a:r>
              <a:rPr lang="zh-CN" altLang="en-US" sz="3400" kern="100" dirty="0" smtClean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二、</a:t>
            </a:r>
            <a:r>
              <a:rPr lang="zh-CN" altLang="zh-CN" sz="3400" kern="100" dirty="0" smtClean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强化</a:t>
            </a:r>
            <a:r>
              <a:rPr lang="zh-CN" altLang="zh-CN" sz="34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内部制度建设，提高整体竞争实力</a:t>
            </a:r>
          </a:p>
          <a:p>
            <a:pPr indent="266700" algn="just">
              <a:lnSpc>
                <a:spcPct val="150000"/>
              </a:lnSpc>
            </a:pPr>
            <a:r>
              <a:rPr lang="zh-CN" altLang="en-US" sz="3400" kern="100" dirty="0" smtClean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三、</a:t>
            </a:r>
            <a:r>
              <a:rPr lang="zh-CN" altLang="zh-CN" sz="3400" kern="100" dirty="0" smtClean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整合</a:t>
            </a:r>
            <a:r>
              <a:rPr lang="zh-CN" altLang="zh-CN" sz="34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上游优质资源，搭好社校交流平台</a:t>
            </a:r>
          </a:p>
          <a:p>
            <a:pPr indent="266700" algn="just">
              <a:lnSpc>
                <a:spcPct val="150000"/>
              </a:lnSpc>
            </a:pPr>
            <a:r>
              <a:rPr lang="zh-CN" altLang="en-US" sz="3400" kern="100" dirty="0" smtClean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四、</a:t>
            </a:r>
            <a:r>
              <a:rPr lang="zh-CN" altLang="zh-CN" sz="3400" kern="100" dirty="0" smtClean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正确</a:t>
            </a:r>
            <a:r>
              <a:rPr lang="zh-CN" altLang="zh-CN" sz="34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处理几个关系，促进行业融合发展</a:t>
            </a:r>
          </a:p>
        </p:txBody>
      </p:sp>
    </p:spTree>
    <p:extLst>
      <p:ext uri="{BB962C8B-B14F-4D97-AF65-F5344CB8AC3E}">
        <p14:creationId xmlns:p14="http://schemas.microsoft.com/office/powerpoint/2010/main" val="16593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D2A9329-2965-34F4-7E98-BE75D8E157E6}"/>
              </a:ext>
            </a:extLst>
          </p:cNvPr>
          <p:cNvSpPr/>
          <p:nvPr/>
        </p:nvSpPr>
        <p:spPr>
          <a:xfrm>
            <a:off x="419193" y="1165411"/>
            <a:ext cx="2640466" cy="751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3200" kern="100" dirty="0"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目前的困惑</a:t>
            </a:r>
            <a:r>
              <a:rPr lang="en-US" altLang="zh-CN" sz="3200" kern="100" dirty="0"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:</a:t>
            </a:r>
            <a:endParaRPr lang="zh-CN" altLang="zh-CN" sz="3200" kern="100" dirty="0">
              <a:latin typeface="獅尾加糖宋體SC-SemiBold" panose="020B0500000000000000" pitchFamily="34" charset="-120"/>
              <a:ea typeface="獅尾加糖宋體SC-SemiBold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C54E58-8D40-565C-3628-0758105D95EB}"/>
              </a:ext>
            </a:extLst>
          </p:cNvPr>
          <p:cNvSpPr txBox="1"/>
          <p:nvPr/>
        </p:nvSpPr>
        <p:spPr>
          <a:xfrm>
            <a:off x="419193" y="2010344"/>
            <a:ext cx="8789586" cy="1821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数字化教材对传统纸质教材发行的冲击</a:t>
            </a: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多远 多大</a:t>
            </a: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后疫情时代教材放开自由选购零售化趋势（应对策略）</a:t>
            </a:r>
          </a:p>
          <a:p>
            <a:pPr indent="266700" algn="just">
              <a:lnSpc>
                <a:spcPct val="150000"/>
              </a:lnSpc>
            </a:pP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教材合作出版带来发行的垄断性与不规范性（如何规范）</a:t>
            </a:r>
          </a:p>
        </p:txBody>
      </p:sp>
    </p:spTree>
    <p:extLst>
      <p:ext uri="{BB962C8B-B14F-4D97-AF65-F5344CB8AC3E}">
        <p14:creationId xmlns:p14="http://schemas.microsoft.com/office/powerpoint/2010/main" val="39332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867F145-8394-581B-A204-8FD09F4B93BD}"/>
              </a:ext>
            </a:extLst>
          </p:cNvPr>
          <p:cNvSpPr txBox="1"/>
          <p:nvPr/>
        </p:nvSpPr>
        <p:spPr>
          <a:xfrm>
            <a:off x="1511434" y="1490008"/>
            <a:ext cx="5936400" cy="348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zh-CN" sz="3000" kern="100" dirty="0">
                <a:effectLst/>
                <a:latin typeface="方正兰亭中黑_GBK" panose="02000000000000000000" pitchFamily="2" charset="-122"/>
                <a:ea typeface="方正兰亭中黑_GBK" panose="02000000000000000000" pitchFamily="2" charset="-122"/>
                <a:cs typeface="Times New Roman" panose="02020603050405020304" pitchFamily="18" charset="0"/>
              </a:rPr>
              <a:t>总之，坚持守正原则、苦练内功、敢于创新融合发展、勇于合作共赢实践，相信我们的付出一定会有更好的回报。行动是最好的老师，爱是最美的生产力！</a:t>
            </a:r>
          </a:p>
        </p:txBody>
      </p:sp>
    </p:spTree>
    <p:extLst>
      <p:ext uri="{BB962C8B-B14F-4D97-AF65-F5344CB8AC3E}">
        <p14:creationId xmlns:p14="http://schemas.microsoft.com/office/powerpoint/2010/main" val="1463580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2B4B80F-7880-DB9F-40A8-50DA06A37D7C}"/>
              </a:ext>
            </a:extLst>
          </p:cNvPr>
          <p:cNvSpPr/>
          <p:nvPr/>
        </p:nvSpPr>
        <p:spPr>
          <a:xfrm>
            <a:off x="2771217" y="2241193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獅尾加糖宋體SC-SemiBold" panose="020B0500000000000000" pitchFamily="34" charset="-120"/>
                <a:ea typeface="獅尾加糖宋體SC-SemiBold" panose="020B0500000000000000" pitchFamily="34" charset="-120"/>
              </a:rPr>
              <a:t>感谢</a:t>
            </a:r>
            <a:r>
              <a:rPr lang="zh-CN" altLang="en-US" sz="5400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獅尾加糖宋體SC-SemiBold" panose="020B0500000000000000" pitchFamily="34" charset="-120"/>
                <a:ea typeface="獅尾加糖宋體SC-SemiBold" panose="020B0500000000000000" pitchFamily="34" charset="-120"/>
              </a:rPr>
              <a:t>大家</a:t>
            </a:r>
            <a:r>
              <a:rPr lang="zh-CN" altLang="en-US" sz="5400" b="0" cap="none" spc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獅尾加糖宋體SC-SemiBold" panose="020B0500000000000000" pitchFamily="34" charset="-120"/>
                <a:ea typeface="獅尾加糖宋體SC-SemiBold" panose="020B0500000000000000" pitchFamily="34" charset="-120"/>
              </a:rPr>
              <a:t>！</a:t>
            </a:r>
            <a:endParaRPr lang="zh-CN" altLang="en-US" sz="5400" b="0" cap="none" spc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獅尾加糖宋體SC-SemiBold" panose="020B0500000000000000" pitchFamily="34" charset="-120"/>
              <a:ea typeface="獅尾加糖宋體SC-SemiBold" panose="020B0500000000000000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BF3B72B-32B3-7697-732F-6C9AA5051112}"/>
              </a:ext>
            </a:extLst>
          </p:cNvPr>
          <p:cNvSpPr/>
          <p:nvPr/>
        </p:nvSpPr>
        <p:spPr>
          <a:xfrm>
            <a:off x="2771216" y="3164523"/>
            <a:ext cx="33852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 Light" panose="020B0303020204020204" pitchFamily="34" charset="0"/>
              </a:rPr>
              <a:t>Thanks you for watching !</a:t>
            </a:r>
            <a:endParaRPr lang="zh-CN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bel Light" panose="020B0303020204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CFE44F4-18D7-9ED0-EB63-AB43A667D9B4}"/>
              </a:ext>
            </a:extLst>
          </p:cNvPr>
          <p:cNvSpPr/>
          <p:nvPr/>
        </p:nvSpPr>
        <p:spPr>
          <a:xfrm>
            <a:off x="3210088" y="5163669"/>
            <a:ext cx="27238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b="0" i="0" dirty="0">
                <a:solidFill>
                  <a:srgbClr val="7A896C"/>
                </a:solidFill>
                <a:effectLst/>
                <a:latin typeface="腾祥伯当行楷简" panose="01010104010101010101" pitchFamily="2" charset="-122"/>
                <a:ea typeface="腾祥伯当行楷简" panose="01010104010101010101" pitchFamily="2" charset="-122"/>
              </a:rPr>
              <a:t>养天地正气，法古今完人</a:t>
            </a:r>
            <a:endParaRPr lang="zh-CN" altLang="en-US" b="0" cap="none" spc="0" dirty="0">
              <a:ln w="0"/>
              <a:solidFill>
                <a:srgbClr val="7A896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腾祥伯当行楷简" panose="01010104010101010101" pitchFamily="2" charset="-122"/>
              <a:ea typeface="腾祥伯当行楷简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85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446512" y="905452"/>
            <a:ext cx="8250977" cy="751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sz="32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一、</a:t>
            </a:r>
            <a:r>
              <a:rPr lang="zh-CN" altLang="zh-CN" sz="3200" kern="100" dirty="0"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适应时代发展需求，丰富教材服务内涵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1137953" y="1720060"/>
            <a:ext cx="4865434" cy="4232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征订季前期教材书目信息服务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免费提供教材征订系统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多形式驻校服务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教材审核服务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教材出版服务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课题申报服务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文化进校园服务</a:t>
            </a:r>
          </a:p>
        </p:txBody>
      </p:sp>
    </p:spTree>
    <p:extLst>
      <p:ext uri="{BB962C8B-B14F-4D97-AF65-F5344CB8AC3E}">
        <p14:creationId xmlns:p14="http://schemas.microsoft.com/office/powerpoint/2010/main" val="19758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适应时代发展需求，丰富教材服务内涵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176952" y="1038742"/>
            <a:ext cx="6402715" cy="4868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4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34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征订季前期教材书目信息服务</a:t>
            </a:r>
            <a:endParaRPr lang="en-US" altLang="zh-CN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时间节点（</a:t>
            </a:r>
            <a:r>
              <a:rPr lang="en-US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月、</a:t>
            </a:r>
            <a:r>
              <a:rPr lang="en-US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月、近</a:t>
            </a:r>
            <a:r>
              <a:rPr lang="en-US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年）</a:t>
            </a:r>
            <a:endParaRPr lang="en-US" altLang="zh-CN" sz="2600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规划情况（国家或省级规划、获奖）</a:t>
            </a:r>
            <a:endParaRPr lang="en-US" altLang="zh-CN" sz="2600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禁用筛选（含不建议使用）</a:t>
            </a:r>
            <a:endParaRPr lang="en-US" altLang="zh-CN" sz="2600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6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新增课程（书目推荐准备）</a:t>
            </a:r>
          </a:p>
          <a:p>
            <a:pPr lvl="0" algn="just">
              <a:lnSpc>
                <a:spcPct val="150000"/>
              </a:lnSpc>
            </a:pPr>
            <a:endParaRPr lang="zh-CN" altLang="zh-CN" sz="2600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适应时代发展需求，丰富教材服务内涵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166175" y="1033484"/>
            <a:ext cx="4955203" cy="181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免费提供教材征订系统</a:t>
            </a: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（苏云教材服务系统）</a:t>
            </a:r>
            <a:endParaRPr lang="zh-CN" altLang="zh-CN" sz="2600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5D79E1-ABC0-ED39-80D3-F593C724A7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52" y="1097863"/>
            <a:ext cx="3340912" cy="46622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49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适应时代发展需求，丰富教材服务内涵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319125" y="1333875"/>
            <a:ext cx="3647152" cy="3695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多形式驻校服务</a:t>
            </a:r>
            <a:endParaRPr lang="zh-CN" altLang="en-US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常驻型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书店托管型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本部委派型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学生兼职型</a:t>
            </a:r>
          </a:p>
        </p:txBody>
      </p:sp>
    </p:spTree>
    <p:extLst>
      <p:ext uri="{BB962C8B-B14F-4D97-AF65-F5344CB8AC3E}">
        <p14:creationId xmlns:p14="http://schemas.microsoft.com/office/powerpoint/2010/main" val="379272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适应时代发展需求，丰富教材服务内涵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315089" y="1333875"/>
            <a:ext cx="3948517" cy="2895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教材审核</a:t>
            </a:r>
            <a:r>
              <a:rPr lang="zh-CN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服务</a:t>
            </a:r>
            <a:endParaRPr lang="zh-CN" altLang="en-US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每季常规样书审核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专题审核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校本教材出版立项审核</a:t>
            </a:r>
          </a:p>
        </p:txBody>
      </p:sp>
    </p:spTree>
    <p:extLst>
      <p:ext uri="{BB962C8B-B14F-4D97-AF65-F5344CB8AC3E}">
        <p14:creationId xmlns:p14="http://schemas.microsoft.com/office/powerpoint/2010/main" val="294862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4FAB56-37D7-ED4A-8EDF-1A1BC29B7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2DA829C-5DA7-4D7E-3D5D-3A2B42D76B45}"/>
              </a:ext>
            </a:extLst>
          </p:cNvPr>
          <p:cNvSpPr/>
          <p:nvPr/>
        </p:nvSpPr>
        <p:spPr>
          <a:xfrm>
            <a:off x="3378309" y="117620"/>
            <a:ext cx="5250155" cy="5457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200" kern="100" dirty="0">
                <a:solidFill>
                  <a:srgbClr val="548235"/>
                </a:solidFill>
                <a:effectLst/>
                <a:latin typeface="獅尾加糖宋體SC-SemiBold" panose="020B0500000000000000" pitchFamily="34" charset="-120"/>
                <a:ea typeface="獅尾加糖宋體SC-SemiBold" panose="020B0500000000000000" pitchFamily="34" charset="-120"/>
                <a:cs typeface="Times New Roman" panose="02020603050405020304" pitchFamily="18" charset="0"/>
              </a:rPr>
              <a:t>适应时代发展需求，丰富教材服务内涵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976F09-07B7-AAB4-250C-DFE9734AA643}"/>
              </a:ext>
            </a:extLst>
          </p:cNvPr>
          <p:cNvSpPr txBox="1"/>
          <p:nvPr/>
        </p:nvSpPr>
        <p:spPr>
          <a:xfrm>
            <a:off x="288352" y="1333875"/>
            <a:ext cx="5370576" cy="209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教材出版</a:t>
            </a:r>
            <a:r>
              <a:rPr lang="zh-CN" altLang="zh-CN" sz="34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服务</a:t>
            </a:r>
            <a:endParaRPr lang="zh-CN" altLang="en-US" sz="34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教材编写规范知识讲座</a:t>
            </a:r>
            <a:endParaRPr lang="en-US" altLang="zh-CN" sz="2600" kern="1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专著</a:t>
            </a:r>
            <a:r>
              <a:rPr lang="en-US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kern="1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教材出版</a:t>
            </a:r>
          </a:p>
        </p:txBody>
      </p:sp>
    </p:spTree>
    <p:extLst>
      <p:ext uri="{BB962C8B-B14F-4D97-AF65-F5344CB8AC3E}">
        <p14:creationId xmlns:p14="http://schemas.microsoft.com/office/powerpoint/2010/main" val="387737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264</TotalTime>
  <Words>1089</Words>
  <Application>Microsoft Office PowerPoint</Application>
  <PresentationFormat>全屏显示(4:3)</PresentationFormat>
  <Paragraphs>147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等线</vt:lpstr>
      <vt:lpstr>等线 Light</vt:lpstr>
      <vt:lpstr>方正康体简体</vt:lpstr>
      <vt:lpstr>方正兰亭中黑_GBK</vt:lpstr>
      <vt:lpstr>华文仿宋</vt:lpstr>
      <vt:lpstr>华文中宋</vt:lpstr>
      <vt:lpstr>獅尾加糖宋體SC-SemiBold</vt:lpstr>
      <vt:lpstr>腾祥伯当行楷简</vt:lpstr>
      <vt:lpstr>新愚公和谐宋-L</vt:lpstr>
      <vt:lpstr>Arial</vt:lpstr>
      <vt:lpstr>Calibri</vt:lpstr>
      <vt:lpstr>Calibri Light</vt:lpstr>
      <vt:lpstr>Corbel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天元 戴</dc:creator>
  <cp:lastModifiedBy>zsclx</cp:lastModifiedBy>
  <cp:revision>34</cp:revision>
  <dcterms:created xsi:type="dcterms:W3CDTF">2023-06-20T02:12:42Z</dcterms:created>
  <dcterms:modified xsi:type="dcterms:W3CDTF">2023-06-25T08:36:32Z</dcterms:modified>
</cp:coreProperties>
</file>